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8" r:id="rId2"/>
    <p:sldId id="627" r:id="rId3"/>
    <p:sldId id="348" r:id="rId4"/>
    <p:sldId id="628" r:id="rId5"/>
    <p:sldId id="629" r:id="rId6"/>
    <p:sldId id="352" r:id="rId7"/>
    <p:sldId id="455" r:id="rId8"/>
    <p:sldId id="454" r:id="rId9"/>
    <p:sldId id="353" r:id="rId10"/>
    <p:sldId id="354" r:id="rId11"/>
    <p:sldId id="569" r:id="rId12"/>
    <p:sldId id="355" r:id="rId13"/>
    <p:sldId id="570" r:id="rId14"/>
    <p:sldId id="621" r:id="rId15"/>
    <p:sldId id="571" r:id="rId16"/>
    <p:sldId id="362" r:id="rId17"/>
    <p:sldId id="363" r:id="rId18"/>
    <p:sldId id="635" r:id="rId19"/>
    <p:sldId id="636" r:id="rId20"/>
    <p:sldId id="640" r:id="rId21"/>
    <p:sldId id="368" r:id="rId22"/>
    <p:sldId id="641" r:id="rId23"/>
    <p:sldId id="613" r:id="rId24"/>
    <p:sldId id="614" r:id="rId25"/>
    <p:sldId id="573" r:id="rId26"/>
    <p:sldId id="361" r:id="rId27"/>
    <p:sldId id="642" r:id="rId28"/>
    <p:sldId id="615" r:id="rId29"/>
    <p:sldId id="579" r:id="rId30"/>
    <p:sldId id="618" r:id="rId31"/>
    <p:sldId id="576" r:id="rId32"/>
    <p:sldId id="367" r:id="rId33"/>
    <p:sldId id="574" r:id="rId34"/>
    <p:sldId id="575" r:id="rId35"/>
    <p:sldId id="365" r:id="rId36"/>
    <p:sldId id="638" r:id="rId37"/>
    <p:sldId id="626" r:id="rId38"/>
    <p:sldId id="577" r:id="rId39"/>
    <p:sldId id="643" r:id="rId40"/>
    <p:sldId id="637" r:id="rId41"/>
    <p:sldId id="630" r:id="rId42"/>
    <p:sldId id="360" r:id="rId43"/>
    <p:sldId id="623" r:id="rId44"/>
    <p:sldId id="645" r:id="rId45"/>
    <p:sldId id="622" r:id="rId46"/>
    <p:sldId id="359" r:id="rId47"/>
    <p:sldId id="624" r:id="rId48"/>
    <p:sldId id="631" r:id="rId49"/>
    <p:sldId id="646" r:id="rId50"/>
    <p:sldId id="33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138303-3438-8F12-B9FC-5AB786AA4F28}" name="Brandon Sherman" initials="BS" userId="S::BSherman@maynardcooper.com::702b10a4-cae5-4720-99c1-c0e576ed09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51638"/>
    <a:srgbClr val="DCDDDE"/>
    <a:srgbClr val="787E80"/>
    <a:srgbClr val="636861"/>
    <a:srgbClr val="901727"/>
    <a:srgbClr val="A00B2A"/>
    <a:srgbClr val="D1D3D4"/>
    <a:srgbClr val="BBB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46CD7-3243-4196-B592-20BD474B44E8}" v="1" dt="2022-08-10T14:17:36.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94"/>
  </p:normalViewPr>
  <p:slideViewPr>
    <p:cSldViewPr snapToGrid="0" snapToObjects="1">
      <p:cViewPr varScale="1">
        <p:scale>
          <a:sx n="71" d="100"/>
          <a:sy n="71" d="100"/>
        </p:scale>
        <p:origin x="399"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Swartzwelder" userId="2da27201-b1c6-4219-9679-82e6b8addb1d" providerId="ADAL" clId="{4E946CD7-3243-4196-B592-20BD474B44E8}"/>
    <pc:docChg chg="undo custSel modSld">
      <pc:chgData name="Roger Swartzwelder" userId="2da27201-b1c6-4219-9679-82e6b8addb1d" providerId="ADAL" clId="{4E946CD7-3243-4196-B592-20BD474B44E8}" dt="2022-08-10T14:22:03.645" v="22" actId="255"/>
      <pc:docMkLst>
        <pc:docMk/>
      </pc:docMkLst>
      <pc:sldChg chg="delSp modSp mod">
        <pc:chgData name="Roger Swartzwelder" userId="2da27201-b1c6-4219-9679-82e6b8addb1d" providerId="ADAL" clId="{4E946CD7-3243-4196-B592-20BD474B44E8}" dt="2022-08-10T14:22:03.645" v="22" actId="255"/>
        <pc:sldMkLst>
          <pc:docMk/>
          <pc:sldMk cId="179504570" sldId="258"/>
        </pc:sldMkLst>
        <pc:spChg chg="mod">
          <ac:chgData name="Roger Swartzwelder" userId="2da27201-b1c6-4219-9679-82e6b8addb1d" providerId="ADAL" clId="{4E946CD7-3243-4196-B592-20BD474B44E8}" dt="2022-08-10T14:20:40.921" v="15" actId="14100"/>
          <ac:spMkLst>
            <pc:docMk/>
            <pc:sldMk cId="179504570" sldId="258"/>
            <ac:spMk id="2" creationId="{D4B2ADAC-FDAC-6B44-B97E-0A9308DCBFE0}"/>
          </ac:spMkLst>
        </pc:spChg>
        <pc:spChg chg="del mod">
          <ac:chgData name="Roger Swartzwelder" userId="2da27201-b1c6-4219-9679-82e6b8addb1d" providerId="ADAL" clId="{4E946CD7-3243-4196-B592-20BD474B44E8}" dt="2022-08-10T14:21:06.289" v="17" actId="478"/>
          <ac:spMkLst>
            <pc:docMk/>
            <pc:sldMk cId="179504570" sldId="258"/>
            <ac:spMk id="17" creationId="{DF08AF7A-5B17-6948-9842-03BDCB9330FE}"/>
          </ac:spMkLst>
        </pc:spChg>
        <pc:spChg chg="mod">
          <ac:chgData name="Roger Swartzwelder" userId="2da27201-b1c6-4219-9679-82e6b8addb1d" providerId="ADAL" clId="{4E946CD7-3243-4196-B592-20BD474B44E8}" dt="2022-08-10T14:22:03.645" v="22" actId="255"/>
          <ac:spMkLst>
            <pc:docMk/>
            <pc:sldMk cId="179504570" sldId="258"/>
            <ac:spMk id="24" creationId="{88027C05-42A1-C54B-B052-9AFAAE909BA3}"/>
          </ac:spMkLst>
        </pc:spChg>
      </pc:sldChg>
      <pc:sldChg chg="modSp mod">
        <pc:chgData name="Roger Swartzwelder" userId="2da27201-b1c6-4219-9679-82e6b8addb1d" providerId="ADAL" clId="{4E946CD7-3243-4196-B592-20BD474B44E8}" dt="2022-08-04T14:32:52.862" v="5" actId="14100"/>
        <pc:sldMkLst>
          <pc:docMk/>
          <pc:sldMk cId="135362856" sldId="352"/>
        </pc:sldMkLst>
        <pc:spChg chg="mod">
          <ac:chgData name="Roger Swartzwelder" userId="2da27201-b1c6-4219-9679-82e6b8addb1d" providerId="ADAL" clId="{4E946CD7-3243-4196-B592-20BD474B44E8}" dt="2022-08-04T14:32:52.862" v="5" actId="14100"/>
          <ac:spMkLst>
            <pc:docMk/>
            <pc:sldMk cId="135362856" sldId="352"/>
            <ac:spMk id="3" creationId="{00000000-0000-0000-0000-000000000000}"/>
          </ac:spMkLst>
        </pc:spChg>
      </pc:sldChg>
      <pc:sldChg chg="modSp mod">
        <pc:chgData name="Roger Swartzwelder" userId="2da27201-b1c6-4219-9679-82e6b8addb1d" providerId="ADAL" clId="{4E946CD7-3243-4196-B592-20BD474B44E8}" dt="2022-08-04T14:33:36.885" v="9" actId="14100"/>
        <pc:sldMkLst>
          <pc:docMk/>
          <pc:sldMk cId="1842593737" sldId="455"/>
        </pc:sldMkLst>
        <pc:spChg chg="mod">
          <ac:chgData name="Roger Swartzwelder" userId="2da27201-b1c6-4219-9679-82e6b8addb1d" providerId="ADAL" clId="{4E946CD7-3243-4196-B592-20BD474B44E8}" dt="2022-08-04T14:33:36.885" v="9" actId="14100"/>
          <ac:spMkLst>
            <pc:docMk/>
            <pc:sldMk cId="1842593737" sldId="455"/>
            <ac:spMk id="3" creationId="{00000000-0000-0000-0000-000000000000}"/>
          </ac:spMkLst>
        </pc:spChg>
      </pc:sldChg>
      <pc:sldChg chg="modSp mod">
        <pc:chgData name="Roger Swartzwelder" userId="2da27201-b1c6-4219-9679-82e6b8addb1d" providerId="ADAL" clId="{4E946CD7-3243-4196-B592-20BD474B44E8}" dt="2022-08-04T14:38:48.936" v="10" actId="6549"/>
        <pc:sldMkLst>
          <pc:docMk/>
          <pc:sldMk cId="2185983909" sldId="569"/>
        </pc:sldMkLst>
        <pc:spChg chg="mod">
          <ac:chgData name="Roger Swartzwelder" userId="2da27201-b1c6-4219-9679-82e6b8addb1d" providerId="ADAL" clId="{4E946CD7-3243-4196-B592-20BD474B44E8}" dt="2022-08-04T14:38:48.936" v="10" actId="6549"/>
          <ac:spMkLst>
            <pc:docMk/>
            <pc:sldMk cId="2185983909" sldId="569"/>
            <ac:spMk id="3" creationId="{00000000-0000-0000-0000-000000000000}"/>
          </ac:spMkLst>
        </pc:spChg>
      </pc:sldChg>
      <pc:sldChg chg="modSp mod">
        <pc:chgData name="Roger Swartzwelder" userId="2da27201-b1c6-4219-9679-82e6b8addb1d" providerId="ADAL" clId="{4E946CD7-3243-4196-B592-20BD474B44E8}" dt="2022-08-10T14:19:20.293" v="13" actId="255"/>
        <pc:sldMkLst>
          <pc:docMk/>
          <pc:sldMk cId="2790400246" sldId="646"/>
        </pc:sldMkLst>
        <pc:spChg chg="mod">
          <ac:chgData name="Roger Swartzwelder" userId="2da27201-b1c6-4219-9679-82e6b8addb1d" providerId="ADAL" clId="{4E946CD7-3243-4196-B592-20BD474B44E8}" dt="2022-08-10T14:19:20.293" v="13" actId="255"/>
          <ac:spMkLst>
            <pc:docMk/>
            <pc:sldMk cId="2790400246" sldId="646"/>
            <ac:spMk id="18" creationId="{A81127A6-AD4E-502D-184D-ABE19825575D}"/>
          </ac:spMkLst>
        </pc:spChg>
        <pc:picChg chg="mod">
          <ac:chgData name="Roger Swartzwelder" userId="2da27201-b1c6-4219-9679-82e6b8addb1d" providerId="ADAL" clId="{4E946CD7-3243-4196-B592-20BD474B44E8}" dt="2022-08-10T14:18:21.522" v="11" actId="14100"/>
          <ac:picMkLst>
            <pc:docMk/>
            <pc:sldMk cId="2790400246" sldId="646"/>
            <ac:picMk id="9" creationId="{B269990E-FCB7-49AB-332D-6D30F8ACFF8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BCF21-6D92-8942-83E2-BA6890353103}" type="datetimeFigureOut">
              <a:rPr lang="en-US" smtClean="0"/>
              <a:t>8/10/2022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BE93B-D92D-CC4D-BCBE-7755F79260AD}" type="slidenum">
              <a:rPr lang="en-US" smtClean="0"/>
              <a:t>‹#›</a:t>
            </a:fld>
            <a:endParaRPr lang="en-US" dirty="0"/>
          </a:p>
        </p:txBody>
      </p:sp>
    </p:spTree>
    <p:extLst>
      <p:ext uri="{BB962C8B-B14F-4D97-AF65-F5344CB8AC3E}">
        <p14:creationId xmlns:p14="http://schemas.microsoft.com/office/powerpoint/2010/main" val="33374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1</a:t>
            </a:fld>
            <a:endParaRPr lang="en-US" dirty="0"/>
          </a:p>
        </p:txBody>
      </p:sp>
    </p:spTree>
    <p:extLst>
      <p:ext uri="{BB962C8B-B14F-4D97-AF65-F5344CB8AC3E}">
        <p14:creationId xmlns:p14="http://schemas.microsoft.com/office/powerpoint/2010/main" val="410453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BE93B-D92D-CC4D-BCBE-7755F7926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03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BE93B-D92D-CC4D-BCBE-7755F7926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28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8FBE93B-D92D-CC4D-BCBE-7755F79260AD}" type="slidenum">
              <a:rPr lang="en-US" smtClean="0"/>
              <a:t>20</a:t>
            </a:fld>
            <a:endParaRPr lang="en-US" dirty="0"/>
          </a:p>
        </p:txBody>
      </p:sp>
    </p:spTree>
    <p:extLst>
      <p:ext uri="{BB962C8B-B14F-4D97-AF65-F5344CB8AC3E}">
        <p14:creationId xmlns:p14="http://schemas.microsoft.com/office/powerpoint/2010/main" val="158210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Aligns with title VII </a:t>
            </a:r>
          </a:p>
          <a:p>
            <a:endParaRPr lang="en-US" dirty="0"/>
          </a:p>
          <a:p>
            <a:r>
              <a:rPr lang="en-US" dirty="0" err="1"/>
              <a:t>Unwelocme</a:t>
            </a:r>
            <a:r>
              <a:rPr lang="en-US" dirty="0"/>
              <a:t>- </a:t>
            </a:r>
            <a:r>
              <a:rPr lang="en-US" dirty="0" err="1"/>
              <a:t>undeseiable</a:t>
            </a:r>
            <a:r>
              <a:rPr lang="en-US" dirty="0"/>
              <a:t> and offensive. Just because they deal with the </a:t>
            </a:r>
            <a:r>
              <a:rPr lang="en-US" dirty="0" err="1"/>
              <a:t>behvaoir</a:t>
            </a:r>
            <a:r>
              <a:rPr lang="en-US" dirty="0"/>
              <a:t> doesn’t mean they welcomed the behavior </a:t>
            </a:r>
          </a:p>
          <a:p>
            <a:endParaRPr lang="en-US" dirty="0"/>
          </a:p>
          <a:p>
            <a:r>
              <a:rPr lang="en-US" dirty="0"/>
              <a:t>Quid pro quo, now employees or agent or otherwise aid or benefit. </a:t>
            </a:r>
            <a:r>
              <a:rPr lang="en-US" b="1" dirty="0"/>
              <a:t>Might be a </a:t>
            </a:r>
            <a:r>
              <a:rPr lang="en-US" b="1" dirty="0" err="1"/>
              <a:t>perceptp</a:t>
            </a:r>
            <a:r>
              <a:rPr lang="en-US" b="1" dirty="0"/>
              <a:t> an internship site. </a:t>
            </a:r>
          </a:p>
          <a:p>
            <a:r>
              <a:rPr lang="en-US" b="1" dirty="0"/>
              <a:t>Implicitly or explicitly </a:t>
            </a:r>
          </a:p>
        </p:txBody>
      </p:sp>
      <p:sp>
        <p:nvSpPr>
          <p:cNvPr id="4" name="Slide Number Placeholder 3"/>
          <p:cNvSpPr>
            <a:spLocks noGrp="1"/>
          </p:cNvSpPr>
          <p:nvPr>
            <p:ph type="sldNum" sz="quarter" idx="5"/>
          </p:nvPr>
        </p:nvSpPr>
        <p:spPr/>
        <p:txBody>
          <a:bodyPr/>
          <a:lstStyle/>
          <a:p>
            <a:fld id="{88FBE93B-D92D-CC4D-BCBE-7755F79260AD}" type="slidenum">
              <a:rPr lang="en-US" smtClean="0"/>
              <a:t>22</a:t>
            </a:fld>
            <a:endParaRPr lang="en-US" dirty="0"/>
          </a:p>
        </p:txBody>
      </p:sp>
    </p:spTree>
    <p:extLst>
      <p:ext uri="{BB962C8B-B14F-4D97-AF65-F5344CB8AC3E}">
        <p14:creationId xmlns:p14="http://schemas.microsoft.com/office/powerpoint/2010/main" val="315189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E93B-D92D-CC4D-BCBE-7755F79260AD}" type="slidenum">
              <a:rPr lang="en-US" smtClean="0"/>
              <a:t>50</a:t>
            </a:fld>
            <a:endParaRPr lang="en-US" dirty="0"/>
          </a:p>
        </p:txBody>
      </p:sp>
    </p:spTree>
    <p:extLst>
      <p:ext uri="{BB962C8B-B14F-4D97-AF65-F5344CB8AC3E}">
        <p14:creationId xmlns:p14="http://schemas.microsoft.com/office/powerpoint/2010/main" val="312795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08A271B-815D-B942-96E4-7B27EA546A7C}"/>
              </a:ext>
            </a:extLst>
          </p:cNvPr>
          <p:cNvSpPr/>
          <p:nvPr userDrawn="1"/>
        </p:nvSpPr>
        <p:spPr>
          <a:xfrm>
            <a:off x="0" y="0"/>
            <a:ext cx="12192000" cy="6858000"/>
          </a:xfrm>
          <a:prstGeom prst="rect">
            <a:avLst/>
          </a:prstGeom>
          <a:gradFill>
            <a:gsLst>
              <a:gs pos="13000">
                <a:srgbClr val="901727">
                  <a:lumMod val="96000"/>
                </a:srgbClr>
              </a:gs>
              <a:gs pos="30000">
                <a:srgbClr val="A00B2A"/>
              </a:gs>
              <a:gs pos="50000">
                <a:srgbClr val="C51638"/>
              </a:gs>
              <a:gs pos="87000">
                <a:srgbClr val="901727">
                  <a:lumMod val="92000"/>
                </a:srgbClr>
              </a:gs>
              <a:gs pos="70000">
                <a:srgbClr val="A00B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1727"/>
              </a:solidFill>
            </a:endParaRPr>
          </a:p>
        </p:txBody>
      </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chemeClr val="bg1"/>
                </a:solidFill>
                <a:latin typeface="Georgia" panose="02040502050405020303" pitchFamily="18" charset="0"/>
              </a:defRPr>
            </a:lvl1pPr>
          </a:lstStyle>
          <a:p>
            <a:fld id="{8A21C35A-F8A6-C443-8555-167434195472}" type="slidenum">
              <a:rPr lang="en-US" smtClean="0"/>
              <a:pPr/>
              <a:t>‹#›</a:t>
            </a:fld>
            <a:endParaRPr lang="en-US" dirty="0"/>
          </a:p>
        </p:txBody>
      </p:sp>
    </p:spTree>
    <p:extLst>
      <p:ext uri="{BB962C8B-B14F-4D97-AF65-F5344CB8AC3E}">
        <p14:creationId xmlns:p14="http://schemas.microsoft.com/office/powerpoint/2010/main" val="395474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C80C13-CB00-6145-BB93-B752093BE79B}"/>
              </a:ext>
            </a:extLst>
          </p:cNvPr>
          <p:cNvGrpSpPr/>
          <p:nvPr userDrawn="1"/>
        </p:nvGrpSpPr>
        <p:grpSpPr>
          <a:xfrm>
            <a:off x="388187" y="230300"/>
            <a:ext cx="11416463" cy="6236613"/>
            <a:chOff x="388187" y="230300"/>
            <a:chExt cx="11416463" cy="6236613"/>
          </a:xfrm>
        </p:grpSpPr>
        <p:pic>
          <p:nvPicPr>
            <p:cNvPr id="8" name="Picture 7">
              <a:extLst>
                <a:ext uri="{FF2B5EF4-FFF2-40B4-BE49-F238E27FC236}">
                  <a16:creationId xmlns:a16="http://schemas.microsoft.com/office/drawing/2014/main" id="{EC0C1D83-2351-0D4C-8071-C4372F802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090" y="230300"/>
              <a:ext cx="1390236" cy="386176"/>
            </a:xfrm>
            <a:prstGeom prst="rect">
              <a:avLst/>
            </a:prstGeom>
          </p:spPr>
        </p:pic>
        <p:cxnSp>
          <p:nvCxnSpPr>
            <p:cNvPr id="9" name="Straight Connector 8">
              <a:extLst>
                <a:ext uri="{FF2B5EF4-FFF2-40B4-BE49-F238E27FC236}">
                  <a16:creationId xmlns:a16="http://schemas.microsoft.com/office/drawing/2014/main" id="{D0FAFE2A-1BC4-C146-8D36-C70C7AD84F15}"/>
                </a:ext>
              </a:extLst>
            </p:cNvPr>
            <p:cNvCxnSpPr>
              <a:cxnSpLocks/>
            </p:cNvCxnSpPr>
            <p:nvPr/>
          </p:nvCxnSpPr>
          <p:spPr>
            <a:xfrm flipH="1">
              <a:off x="388187" y="6466913"/>
              <a:ext cx="546128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C16362-EFD3-274F-B433-16EC1ECBC958}"/>
                </a:ext>
              </a:extLst>
            </p:cNvPr>
            <p:cNvCxnSpPr>
              <a:cxnSpLocks/>
            </p:cNvCxnSpPr>
            <p:nvPr/>
          </p:nvCxnSpPr>
          <p:spPr>
            <a:xfrm flipH="1">
              <a:off x="6343366" y="6466913"/>
              <a:ext cx="546128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FA612-8A95-DA46-B590-D04FD183CF10}"/>
                </a:ext>
              </a:extLst>
            </p:cNvPr>
            <p:cNvCxnSpPr>
              <a:cxnSpLocks/>
            </p:cNvCxnSpPr>
            <p:nvPr/>
          </p:nvCxnSpPr>
          <p:spPr>
            <a:xfrm flipH="1">
              <a:off x="388187" y="385109"/>
              <a:ext cx="4942638"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F08691-DE7A-F04D-A7A9-2A2B071A9F37}"/>
                </a:ext>
              </a:extLst>
            </p:cNvPr>
            <p:cNvCxnSpPr>
              <a:cxnSpLocks/>
            </p:cNvCxnSpPr>
            <p:nvPr/>
          </p:nvCxnSpPr>
          <p:spPr>
            <a:xfrm flipH="1">
              <a:off x="6862012" y="385109"/>
              <a:ext cx="4942638"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gr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rgbClr val="C51638"/>
                </a:solidFill>
                <a:latin typeface="Georgia" panose="02040502050405020303" pitchFamily="18" charset="0"/>
              </a:defRPr>
            </a:lvl1pPr>
          </a:lstStyle>
          <a:p>
            <a:fld id="{8A21C35A-F8A6-C443-8555-167434195472}" type="slidenum">
              <a:rPr lang="en-US" smtClean="0"/>
              <a:pPr/>
              <a:t>‹#›</a:t>
            </a:fld>
            <a:endParaRPr lang="en-US" dirty="0"/>
          </a:p>
        </p:txBody>
      </p:sp>
      <p:sp>
        <p:nvSpPr>
          <p:cNvPr id="3" name="Content Placeholder 2">
            <a:extLst>
              <a:ext uri="{FF2B5EF4-FFF2-40B4-BE49-F238E27FC236}">
                <a16:creationId xmlns:a16="http://schemas.microsoft.com/office/drawing/2014/main" id="{4AC231C7-2D11-8645-945B-E354A207BD51}"/>
              </a:ext>
            </a:extLst>
          </p:cNvPr>
          <p:cNvSpPr>
            <a:spLocks noGrp="1"/>
          </p:cNvSpPr>
          <p:nvPr>
            <p:ph sz="quarter" idx="13"/>
          </p:nvPr>
        </p:nvSpPr>
        <p:spPr>
          <a:xfrm>
            <a:off x="1385886" y="1885803"/>
            <a:ext cx="9412287" cy="4214812"/>
          </a:xfrm>
        </p:spPr>
        <p:txBody>
          <a:bodyPr/>
          <a:lstStyle>
            <a:lvl1pPr>
              <a:lnSpc>
                <a:spcPct val="100000"/>
              </a:lnSpc>
              <a:spcBef>
                <a:spcPts val="600"/>
              </a:spcBef>
              <a:defRPr sz="2400">
                <a:latin typeface="Georgia" panose="02040502050405020303" pitchFamily="18" charset="0"/>
              </a:defRPr>
            </a:lvl1pPr>
            <a:lvl2pPr>
              <a:defRPr sz="2000">
                <a:solidFill>
                  <a:srgbClr val="7F7F7F"/>
                </a:solidFill>
                <a:latin typeface="Georgia" panose="02040502050405020303" pitchFamily="18" charset="0"/>
              </a:defRPr>
            </a:lvl2pPr>
            <a:lvl3pPr>
              <a:defRPr sz="1800">
                <a:solidFill>
                  <a:srgbClr val="7F7F7F"/>
                </a:solidFill>
                <a:latin typeface="Georgia" panose="02040502050405020303" pitchFamily="18" charset="0"/>
              </a:defRPr>
            </a:lvl3pPr>
            <a:lvl4pPr>
              <a:defRPr sz="1600">
                <a:solidFill>
                  <a:srgbClr val="7F7F7F"/>
                </a:solidFill>
                <a:latin typeface="Georgia" panose="02040502050405020303" pitchFamily="18" charset="0"/>
              </a:defRPr>
            </a:lvl4pPr>
            <a:lvl5pPr>
              <a:defRPr sz="1600">
                <a:solidFill>
                  <a:srgbClr val="7F7F7F"/>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35DBF545-637B-F041-A91C-CD17EDE8271D}"/>
              </a:ext>
            </a:extLst>
          </p:cNvPr>
          <p:cNvSpPr>
            <a:spLocks noGrp="1"/>
          </p:cNvSpPr>
          <p:nvPr>
            <p:ph type="title"/>
          </p:nvPr>
        </p:nvSpPr>
        <p:spPr>
          <a:xfrm>
            <a:off x="1385886" y="798819"/>
            <a:ext cx="9412287" cy="941564"/>
          </a:xfrm>
        </p:spPr>
        <p:txBody>
          <a:bodyPr/>
          <a:lstStyle/>
          <a:p>
            <a:r>
              <a:rPr lang="en-US" dirty="0"/>
              <a:t>Click to edit Master title style</a:t>
            </a:r>
          </a:p>
        </p:txBody>
      </p:sp>
    </p:spTree>
    <p:extLst>
      <p:ext uri="{BB962C8B-B14F-4D97-AF65-F5344CB8AC3E}">
        <p14:creationId xmlns:p14="http://schemas.microsoft.com/office/powerpoint/2010/main" val="11404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A3C859-686A-A143-8AC4-CF55CD354759}"/>
              </a:ext>
            </a:extLst>
          </p:cNvPr>
          <p:cNvSpPr/>
          <p:nvPr userDrawn="1"/>
        </p:nvSpPr>
        <p:spPr>
          <a:xfrm>
            <a:off x="0" y="0"/>
            <a:ext cx="12192000" cy="6858000"/>
          </a:xfrm>
          <a:prstGeom prst="rect">
            <a:avLst/>
          </a:prstGeom>
          <a:solidFill>
            <a:srgbClr val="787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21">
            <a:extLst>
              <a:ext uri="{FF2B5EF4-FFF2-40B4-BE49-F238E27FC236}">
                <a16:creationId xmlns:a16="http://schemas.microsoft.com/office/drawing/2014/main" id="{CD6A248B-5A65-654A-B221-3ABEB6512B8B}"/>
              </a:ext>
            </a:extLst>
          </p:cNvPr>
          <p:cNvSpPr>
            <a:spLocks noGrp="1"/>
          </p:cNvSpPr>
          <p:nvPr>
            <p:ph type="sldNum" sz="quarter" idx="12"/>
          </p:nvPr>
        </p:nvSpPr>
        <p:spPr>
          <a:xfrm>
            <a:off x="5401090" y="6261731"/>
            <a:ext cx="1390236" cy="386177"/>
          </a:xfrm>
        </p:spPr>
        <p:txBody>
          <a:bodyPr/>
          <a:lstStyle>
            <a:lvl1pPr algn="ctr">
              <a:defRPr sz="1300" b="1" i="0">
                <a:solidFill>
                  <a:schemeClr val="bg1"/>
                </a:solidFill>
                <a:latin typeface="Georgia" panose="02040502050405020303" pitchFamily="18" charset="0"/>
              </a:defRPr>
            </a:lvl1pPr>
          </a:lstStyle>
          <a:p>
            <a:fld id="{8A21C35A-F8A6-C443-8555-167434195472}" type="slidenum">
              <a:rPr lang="en-US" smtClean="0"/>
              <a:pPr/>
              <a:t>‹#›</a:t>
            </a:fld>
            <a:endParaRPr lang="en-US" dirty="0"/>
          </a:p>
        </p:txBody>
      </p:sp>
      <p:pic>
        <p:nvPicPr>
          <p:cNvPr id="5" name="Picture 4">
            <a:extLst>
              <a:ext uri="{FF2B5EF4-FFF2-40B4-BE49-F238E27FC236}">
                <a16:creationId xmlns:a16="http://schemas.microsoft.com/office/drawing/2014/main" id="{9F13B073-D7E5-0A4B-8005-2D5A58614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671" y="210092"/>
            <a:ext cx="1390236" cy="386176"/>
          </a:xfrm>
          <a:prstGeom prst="rect">
            <a:avLst/>
          </a:prstGeom>
        </p:spPr>
      </p:pic>
      <p:cxnSp>
        <p:nvCxnSpPr>
          <p:cNvPr id="6" name="Straight Connector 5">
            <a:extLst>
              <a:ext uri="{FF2B5EF4-FFF2-40B4-BE49-F238E27FC236}">
                <a16:creationId xmlns:a16="http://schemas.microsoft.com/office/drawing/2014/main" id="{5E346269-4F00-A246-AF6A-BB6D5E3F9332}"/>
              </a:ext>
            </a:extLst>
          </p:cNvPr>
          <p:cNvCxnSpPr>
            <a:cxnSpLocks/>
          </p:cNvCxnSpPr>
          <p:nvPr/>
        </p:nvCxnSpPr>
        <p:spPr>
          <a:xfrm flipH="1">
            <a:off x="387768" y="6446705"/>
            <a:ext cx="5461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0AA268-B232-AE48-82CC-8483628D7491}"/>
              </a:ext>
            </a:extLst>
          </p:cNvPr>
          <p:cNvCxnSpPr>
            <a:cxnSpLocks/>
          </p:cNvCxnSpPr>
          <p:nvPr/>
        </p:nvCxnSpPr>
        <p:spPr>
          <a:xfrm flipH="1">
            <a:off x="6342947" y="6446705"/>
            <a:ext cx="5461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ABF3A39-8EC3-7042-AE0D-3EA39002F078}"/>
              </a:ext>
            </a:extLst>
          </p:cNvPr>
          <p:cNvCxnSpPr>
            <a:cxnSpLocks/>
          </p:cNvCxnSpPr>
          <p:nvPr/>
        </p:nvCxnSpPr>
        <p:spPr>
          <a:xfrm flipH="1">
            <a:off x="387768" y="364901"/>
            <a:ext cx="49426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81A061-5DB4-EA49-89DA-9517EC64617E}"/>
              </a:ext>
            </a:extLst>
          </p:cNvPr>
          <p:cNvCxnSpPr>
            <a:cxnSpLocks/>
          </p:cNvCxnSpPr>
          <p:nvPr/>
        </p:nvCxnSpPr>
        <p:spPr>
          <a:xfrm flipH="1">
            <a:off x="6861593" y="364901"/>
            <a:ext cx="49426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D539C0-AFDA-0347-BA17-7CFFDF5601B4}"/>
              </a:ext>
            </a:extLst>
          </p:cNvPr>
          <p:cNvSpPr>
            <a:spLocks noGrp="1"/>
          </p:cNvSpPr>
          <p:nvPr>
            <p:ph type="title"/>
          </p:nvPr>
        </p:nvSpPr>
        <p:spPr>
          <a:xfrm>
            <a:off x="1394432" y="596268"/>
            <a:ext cx="9412288" cy="1128415"/>
          </a:xfrm>
        </p:spPr>
        <p:txBody>
          <a:bodyPr/>
          <a:lstStyle>
            <a:lvl1pPr>
              <a:defRPr>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15EBDCF1-47E3-DF42-9F5D-8D0A2897C158}"/>
              </a:ext>
            </a:extLst>
          </p:cNvPr>
          <p:cNvSpPr>
            <a:spLocks noGrp="1"/>
          </p:cNvSpPr>
          <p:nvPr>
            <p:ph sz="quarter" idx="13"/>
          </p:nvPr>
        </p:nvSpPr>
        <p:spPr>
          <a:xfrm>
            <a:off x="1394432" y="1885803"/>
            <a:ext cx="9412287" cy="4214812"/>
          </a:xfrm>
        </p:spPr>
        <p:txBody>
          <a:bodyPr/>
          <a:lstStyle>
            <a:lvl1pPr>
              <a:defRPr sz="2400">
                <a:solidFill>
                  <a:schemeClr val="bg1"/>
                </a:solidFill>
                <a:latin typeface="Georgia" panose="02040502050405020303" pitchFamily="18" charset="0"/>
              </a:defRPr>
            </a:lvl1pPr>
            <a:lvl2pPr>
              <a:defRPr sz="2000">
                <a:solidFill>
                  <a:schemeClr val="bg1"/>
                </a:solidFill>
                <a:latin typeface="Georgia" panose="02040502050405020303" pitchFamily="18" charset="0"/>
              </a:defRPr>
            </a:lvl2pPr>
            <a:lvl3pPr>
              <a:defRPr sz="1800">
                <a:solidFill>
                  <a:schemeClr val="bg1"/>
                </a:solidFill>
                <a:latin typeface="Georgia" panose="02040502050405020303" pitchFamily="18" charset="0"/>
              </a:defRPr>
            </a:lvl3pPr>
            <a:lvl4pPr>
              <a:defRPr sz="1600">
                <a:solidFill>
                  <a:schemeClr val="bg1"/>
                </a:solidFill>
                <a:latin typeface="Georgia" panose="02040502050405020303" pitchFamily="18" charset="0"/>
              </a:defRPr>
            </a:lvl4pPr>
            <a:lvl5pPr>
              <a:defRPr sz="1600">
                <a:solidFill>
                  <a:schemeClr val="bg1"/>
                </a:solidFill>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67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332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70FD-5753-5542-A630-B7A863CC7FA6}"/>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AF245E8-7840-A54A-B1AA-A5FD05154C33}"/>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err="1"/>
              <a:t>Tktktk</a:t>
            </a:r>
            <a:r>
              <a:rPr lang="en-US" dirty="0"/>
              <a:t> </a:t>
            </a:r>
            <a:r>
              <a:rPr lang="en-US" dirty="0" err="1"/>
              <a:t>tkk</a:t>
            </a:r>
            <a:r>
              <a:rPr lang="en-US" dirty="0"/>
              <a:t> </a:t>
            </a:r>
            <a:r>
              <a:rPr lang="en-US" dirty="0" err="1"/>
              <a:t>tktk</a:t>
            </a:r>
            <a:r>
              <a:rPr lang="en-US" dirty="0"/>
              <a:t> </a:t>
            </a:r>
            <a:r>
              <a:rPr lang="en-US" dirty="0" err="1"/>
              <a:t>tktk</a:t>
            </a:r>
            <a:r>
              <a:rPr lang="en-US" dirty="0"/>
              <a:t> </a:t>
            </a:r>
            <a:r>
              <a:rPr lang="en-US" dirty="0" err="1"/>
              <a:t>tkt</a:t>
            </a:r>
            <a:r>
              <a:rPr lang="en-US" dirty="0"/>
              <a:t> </a:t>
            </a:r>
            <a:r>
              <a:rPr lang="en-US" dirty="0" err="1"/>
              <a:t>ktk</a:t>
            </a:r>
            <a:r>
              <a:rPr lang="en-US" dirty="0"/>
              <a:t> </a:t>
            </a:r>
            <a:r>
              <a:rPr lang="en-US" dirty="0" err="1"/>
              <a:t>tk</a:t>
            </a:r>
            <a:r>
              <a:rPr lang="en-US" dirty="0"/>
              <a:t> </a:t>
            </a:r>
            <a:r>
              <a:rPr lang="en-US" dirty="0" err="1"/>
              <a:t>tktk</a:t>
            </a:r>
            <a:r>
              <a:rPr lang="en-US" dirty="0"/>
              <a:t> </a:t>
            </a:r>
            <a:r>
              <a:rPr lang="en-US" dirty="0" err="1"/>
              <a:t>tktk</a:t>
            </a:r>
            <a:r>
              <a:rPr lang="en-US" dirty="0"/>
              <a:t> </a:t>
            </a:r>
            <a:r>
              <a:rPr lang="en-US" dirty="0" err="1"/>
              <a:t>tkt</a:t>
            </a:r>
            <a:r>
              <a:rPr lang="en-US" dirty="0"/>
              <a:t> </a:t>
            </a:r>
          </a:p>
        </p:txBody>
      </p:sp>
      <p:sp>
        <p:nvSpPr>
          <p:cNvPr id="5" name="Footer Placeholder 4">
            <a:extLst>
              <a:ext uri="{FF2B5EF4-FFF2-40B4-BE49-F238E27FC236}">
                <a16:creationId xmlns:a16="http://schemas.microsoft.com/office/drawing/2014/main" id="{29F57989-94CE-5F4E-A005-F30FA8DB2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a:t>
            </a:r>
          </a:p>
        </p:txBody>
      </p:sp>
      <p:sp>
        <p:nvSpPr>
          <p:cNvPr id="6" name="Slide Number Placeholder 5">
            <a:extLst>
              <a:ext uri="{FF2B5EF4-FFF2-40B4-BE49-F238E27FC236}">
                <a16:creationId xmlns:a16="http://schemas.microsoft.com/office/drawing/2014/main" id="{BF9D479B-F5CC-DB4B-9294-9CBE390A9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C35A-F8A6-C443-8555-167434195472}" type="slidenum">
              <a:rPr lang="en-US" smtClean="0"/>
              <a:t>‹#›</a:t>
            </a:fld>
            <a:endParaRPr lang="en-US" dirty="0"/>
          </a:p>
        </p:txBody>
      </p:sp>
    </p:spTree>
    <p:extLst>
      <p:ext uri="{BB962C8B-B14F-4D97-AF65-F5344CB8AC3E}">
        <p14:creationId xmlns:p14="http://schemas.microsoft.com/office/powerpoint/2010/main" val="619160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Lst>
  <p:hf hdr="0" ftr="0" dt="0"/>
  <p:txStyles>
    <p:titleStyle>
      <a:lvl1pPr algn="ctr" defTabSz="914400" rtl="0" eaLnBrk="1" latinLnBrk="0" hangingPunct="1">
        <a:lnSpc>
          <a:spcPct val="90000"/>
        </a:lnSpc>
        <a:spcBef>
          <a:spcPct val="0"/>
        </a:spcBef>
        <a:buNone/>
        <a:defRPr sz="3400" b="1" kern="1200">
          <a:solidFill>
            <a:srgbClr val="787E80"/>
          </a:solidFill>
          <a:latin typeface="Georgia" panose="02040502050405020303" pitchFamily="18"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787E8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info.gov/content/pkg/FR-2020-05-19/pdf/2020-1051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regulations.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info.gov/content/pkg/FR-2022-07-12/pdf/2022-13734.pdf" TargetMode="External"/><Relationship Id="rId2" Type="http://schemas.openxmlformats.org/officeDocument/2006/relationships/hyperlink" Target="https://www2.ed.gov/about/offices/list/ocr/docs/ocrcpm.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bsherman@maynardcooper.com"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mailto:rswartzwelder@maynardcooper.com"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docs/qa-201404-title-ix.pdf" TargetMode="External"/><Relationship Id="rId2" Type="http://schemas.openxmlformats.org/officeDocument/2006/relationships/hyperlink" Target="https://www2.ed.gov/about/offices/list/ocr/letters/colleague-20110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2.ed.gov/about/offices/list/ocr/docs/qa-title-ix-201709.pdf" TargetMode="External"/><Relationship Id="rId2" Type="http://schemas.openxmlformats.org/officeDocument/2006/relationships/hyperlink" Target="https://www2.ed.gov/about/offices/list/ocr/letters/colleague-title-ix-201709.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ADAC-FDAC-6B44-B97E-0A9308DCBFE0}"/>
              </a:ext>
            </a:extLst>
          </p:cNvPr>
          <p:cNvSpPr>
            <a:spLocks noGrp="1"/>
          </p:cNvSpPr>
          <p:nvPr>
            <p:ph type="ctrTitle"/>
          </p:nvPr>
        </p:nvSpPr>
        <p:spPr>
          <a:xfrm>
            <a:off x="1210637" y="2372885"/>
            <a:ext cx="9770724" cy="759200"/>
          </a:xfrm>
        </p:spPr>
        <p:txBody>
          <a:bodyPr lIns="0" tIns="0" rIns="0" bIns="0" anchor="t">
            <a:noAutofit/>
          </a:bodyPr>
          <a:lstStyle/>
          <a:p>
            <a:pPr fontAlgn="t">
              <a:lnSpc>
                <a:spcPct val="100000"/>
              </a:lnSpc>
            </a:pPr>
            <a:r>
              <a:rPr lang="en-US" sz="3400" b="1" i="1" cap="all" dirty="0">
                <a:solidFill>
                  <a:srgbClr val="787E80"/>
                </a:solidFill>
                <a:latin typeface="Georgia" panose="02040502050405020303" pitchFamily="18" charset="0"/>
              </a:rPr>
              <a:t>Title IX</a:t>
            </a:r>
            <a:r>
              <a:rPr lang="en-US" i="1" cap="all" dirty="0"/>
              <a:t>–What you need to know</a:t>
            </a:r>
            <a:br>
              <a:rPr lang="en-US" dirty="0"/>
            </a:br>
            <a:endParaRPr lang="en-US" sz="3400" b="1" dirty="0">
              <a:solidFill>
                <a:srgbClr val="787E80"/>
              </a:solidFill>
              <a:latin typeface="Georgia" panose="02040502050405020303" pitchFamily="18" charset="0"/>
            </a:endParaRPr>
          </a:p>
        </p:txBody>
      </p:sp>
      <p:cxnSp>
        <p:nvCxnSpPr>
          <p:cNvPr id="21" name="Straight Connector 20">
            <a:extLst>
              <a:ext uri="{FF2B5EF4-FFF2-40B4-BE49-F238E27FC236}">
                <a16:creationId xmlns:a16="http://schemas.microsoft.com/office/drawing/2014/main" id="{07A2B6C6-9370-764A-88A1-CE9B92FCEA6B}"/>
              </a:ext>
            </a:extLst>
          </p:cNvPr>
          <p:cNvCxnSpPr>
            <a:cxnSpLocks/>
          </p:cNvCxnSpPr>
          <p:nvPr/>
        </p:nvCxnSpPr>
        <p:spPr>
          <a:xfrm flipH="1">
            <a:off x="5401091" y="3576527"/>
            <a:ext cx="1390234" cy="0"/>
          </a:xfrm>
          <a:prstGeom prst="line">
            <a:avLst/>
          </a:prstGeom>
          <a:ln>
            <a:solidFill>
              <a:srgbClr val="787E8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97158E7C-0E71-1D4D-B042-D622CC14CBE6}"/>
              </a:ext>
            </a:extLst>
          </p:cNvPr>
          <p:cNvSpPr>
            <a:spLocks noGrp="1"/>
          </p:cNvSpPr>
          <p:nvPr>
            <p:ph type="sldNum" sz="quarter" idx="12"/>
          </p:nvPr>
        </p:nvSpPr>
        <p:spPr>
          <a:xfrm>
            <a:off x="5401090" y="6262575"/>
            <a:ext cx="1390236" cy="365125"/>
          </a:xfrm>
        </p:spPr>
        <p:txBody>
          <a:bodyPr/>
          <a:lstStyle/>
          <a:p>
            <a:fld id="{8A21C35A-F8A6-C443-8555-167434195472}" type="slidenum">
              <a:rPr lang="en-US" smtClean="0"/>
              <a:t>1</a:t>
            </a:fld>
            <a:endParaRPr lang="en-US" dirty="0"/>
          </a:p>
        </p:txBody>
      </p:sp>
      <p:sp>
        <p:nvSpPr>
          <p:cNvPr id="24" name="Title 1">
            <a:extLst>
              <a:ext uri="{FF2B5EF4-FFF2-40B4-BE49-F238E27FC236}">
                <a16:creationId xmlns:a16="http://schemas.microsoft.com/office/drawing/2014/main" id="{88027C05-42A1-C54B-B052-9AFAAE909BA3}"/>
              </a:ext>
            </a:extLst>
          </p:cNvPr>
          <p:cNvSpPr txBox="1">
            <a:spLocks/>
          </p:cNvSpPr>
          <p:nvPr/>
        </p:nvSpPr>
        <p:spPr>
          <a:xfrm>
            <a:off x="1210637" y="4020971"/>
            <a:ext cx="9770724" cy="179716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t">
              <a:lnSpc>
                <a:spcPct val="170000"/>
              </a:lnSpc>
            </a:pPr>
            <a:r>
              <a:rPr lang="en-US" sz="2000" spc="350" dirty="0">
                <a:solidFill>
                  <a:srgbClr val="787E80"/>
                </a:solidFill>
                <a:latin typeface="Georgia" panose="02040502050405020303" pitchFamily="18" charset="0"/>
              </a:rPr>
              <a:t>FAPSC 2022 ANNUAL CONFERENCE</a:t>
            </a:r>
          </a:p>
          <a:p>
            <a:pPr fontAlgn="t">
              <a:lnSpc>
                <a:spcPct val="170000"/>
              </a:lnSpc>
            </a:pPr>
            <a:r>
              <a:rPr lang="en-US" sz="2000" spc="350" dirty="0">
                <a:solidFill>
                  <a:srgbClr val="787E80"/>
                </a:solidFill>
                <a:latin typeface="Georgia" panose="02040502050405020303" pitchFamily="18" charset="0"/>
              </a:rPr>
              <a:t>Orlando, FL</a:t>
            </a:r>
          </a:p>
          <a:p>
            <a:pPr fontAlgn="t">
              <a:lnSpc>
                <a:spcPct val="170000"/>
              </a:lnSpc>
            </a:pPr>
            <a:r>
              <a:rPr lang="en-US" sz="2000" spc="350" dirty="0">
                <a:solidFill>
                  <a:srgbClr val="787E80"/>
                </a:solidFill>
                <a:latin typeface="Georgia" panose="02040502050405020303" pitchFamily="18" charset="0"/>
              </a:rPr>
              <a:t>August 4, 2022</a:t>
            </a:r>
          </a:p>
        </p:txBody>
      </p:sp>
    </p:spTree>
    <p:extLst>
      <p:ext uri="{BB962C8B-B14F-4D97-AF65-F5344CB8AC3E}">
        <p14:creationId xmlns:p14="http://schemas.microsoft.com/office/powerpoint/2010/main" val="17950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10</a:t>
            </a:fld>
            <a:endParaRPr lang="en-US" dirty="0"/>
          </a:p>
        </p:txBody>
      </p:sp>
      <p:sp>
        <p:nvSpPr>
          <p:cNvPr id="3" name="Content Placeholder 2"/>
          <p:cNvSpPr>
            <a:spLocks noGrp="1"/>
          </p:cNvSpPr>
          <p:nvPr>
            <p:ph sz="quarter" idx="13"/>
          </p:nvPr>
        </p:nvSpPr>
        <p:spPr>
          <a:xfrm>
            <a:off x="1386765" y="2656648"/>
            <a:ext cx="9412287" cy="4214812"/>
          </a:xfrm>
        </p:spPr>
        <p:txBody>
          <a:bodyPr/>
          <a:lstStyle/>
          <a:p>
            <a:pPr indent="-228600" algn="just">
              <a:spcBef>
                <a:spcPts val="500"/>
              </a:spcBef>
            </a:pPr>
            <a:r>
              <a:rPr lang="en-US" sz="1800" dirty="0"/>
              <a:t>The Final Rule was published in the </a:t>
            </a:r>
            <a:r>
              <a:rPr lang="en-US" sz="1800" i="1" dirty="0"/>
              <a:t>Federal Register </a:t>
            </a:r>
            <a:r>
              <a:rPr lang="en-US" sz="1800" dirty="0"/>
              <a:t>on May 19, 2020 (85 FR 30026) </a:t>
            </a:r>
          </a:p>
          <a:p>
            <a:pPr indent="-228600" algn="just">
              <a:spcBef>
                <a:spcPts val="500"/>
              </a:spcBef>
            </a:pPr>
            <a:r>
              <a:rPr lang="en-US" sz="1800" dirty="0">
                <a:hlinkClick r:id="rId2"/>
              </a:rPr>
              <a:t>https://www.govinfo.gov/content/pkg/FR-2020-05-19/pdf/2020-10512.pdf</a:t>
            </a:r>
            <a:endParaRPr lang="en-US" sz="1800" dirty="0"/>
          </a:p>
          <a:p>
            <a:pPr marL="342900" indent="-342900">
              <a:buFont typeface="Arial" panose="020B0604020202020204" pitchFamily="34" charset="0"/>
              <a:buChar char="•"/>
            </a:pPr>
            <a:endParaRPr lang="en-US" dirty="0"/>
          </a:p>
          <a:p>
            <a:endParaRPr lang="en-US" dirty="0"/>
          </a:p>
        </p:txBody>
      </p:sp>
      <p:sp>
        <p:nvSpPr>
          <p:cNvPr id="4" name="Title 3"/>
          <p:cNvSpPr>
            <a:spLocks noGrp="1"/>
          </p:cNvSpPr>
          <p:nvPr>
            <p:ph type="title"/>
          </p:nvPr>
        </p:nvSpPr>
        <p:spPr>
          <a:xfrm>
            <a:off x="1386764" y="1478950"/>
            <a:ext cx="9412287" cy="955379"/>
          </a:xfrm>
        </p:spPr>
        <p:txBody>
          <a:bodyPr/>
          <a:lstStyle/>
          <a:p>
            <a:r>
              <a:rPr lang="en-US" dirty="0"/>
              <a:t>Title IX Background </a:t>
            </a:r>
            <a:br>
              <a:rPr lang="en-US" dirty="0"/>
            </a:br>
            <a:endParaRPr lang="en-US" dirty="0"/>
          </a:p>
        </p:txBody>
      </p:sp>
    </p:spTree>
    <p:extLst>
      <p:ext uri="{BB962C8B-B14F-4D97-AF65-F5344CB8AC3E}">
        <p14:creationId xmlns:p14="http://schemas.microsoft.com/office/powerpoint/2010/main" val="47540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11</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749808" marR="0" lvl="0" indent="-22860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787E80"/>
                </a:solidFill>
                <a:effectLst/>
                <a:uLnTx/>
                <a:uFillTx/>
              </a:rPr>
              <a:t>Scope: </a:t>
            </a:r>
          </a:p>
          <a:p>
            <a:pPr marL="1207008" lvl="2" algn="just">
              <a:defRPr/>
            </a:pPr>
            <a:r>
              <a:rPr kumimoji="0" lang="en-US" b="0" i="0" u="none" strike="noStrike" kern="1200" cap="none" spc="0" normalizeH="0" baseline="0" noProof="0" dirty="0">
                <a:ln>
                  <a:noFill/>
                </a:ln>
                <a:solidFill>
                  <a:srgbClr val="7F7F7F"/>
                </a:solidFill>
                <a:effectLst/>
                <a:uLnTx/>
                <a:uFillTx/>
              </a:rPr>
              <a:t>Title IX applies to all of a school’s education programs or activities, whether such programs or </a:t>
            </a:r>
            <a:r>
              <a:rPr kumimoji="0" lang="en-US" b="0" i="0" u="none" strike="noStrike" kern="1200" cap="none" spc="0" normalizeH="0" baseline="0" noProof="0">
                <a:ln>
                  <a:noFill/>
                </a:ln>
                <a:solidFill>
                  <a:srgbClr val="7F7F7F"/>
                </a:solidFill>
                <a:effectLst/>
                <a:uLnTx/>
                <a:uFillTx/>
              </a:rPr>
              <a:t>activities occur </a:t>
            </a:r>
            <a:r>
              <a:rPr kumimoji="0" lang="en-US" b="0" i="0" u="none" strike="noStrike" kern="1200" cap="none" spc="0" normalizeH="0" baseline="0" noProof="0" dirty="0">
                <a:ln>
                  <a:noFill/>
                </a:ln>
                <a:solidFill>
                  <a:srgbClr val="7F7F7F"/>
                </a:solidFill>
                <a:effectLst/>
                <a:uLnTx/>
                <a:uFillTx/>
              </a:rPr>
              <a:t>on-campus or off-campus. 	</a:t>
            </a:r>
          </a:p>
          <a:p>
            <a:pPr marL="1207008" lvl="2" algn="just">
              <a:defRPr/>
            </a:pPr>
            <a:r>
              <a:rPr lang="en-US" dirty="0">
                <a:effectLst/>
                <a:ea typeface="Times New Roman" panose="02020603050405020304" pitchFamily="18" charset="0"/>
              </a:rPr>
              <a:t>In order to be considered a potential Title IX violation, </a:t>
            </a:r>
            <a:r>
              <a:rPr lang="en-US" dirty="0"/>
              <a:t>t</a:t>
            </a:r>
            <a:r>
              <a:rPr kumimoji="0" lang="en-US" b="0" i="0" u="none" strike="noStrike" kern="1200" cap="none" spc="0" normalizeH="0" baseline="0" noProof="0" dirty="0">
                <a:ln>
                  <a:noFill/>
                </a:ln>
                <a:solidFill>
                  <a:srgbClr val="7F7F7F"/>
                </a:solidFill>
                <a:effectLst/>
                <a:uLnTx/>
                <a:uFillTx/>
              </a:rPr>
              <a:t>he sexual harassment must have occurred in the U.S. </a:t>
            </a:r>
          </a:p>
          <a:p>
            <a:pPr marL="749808" indent="-228600" algn="just">
              <a:spcBef>
                <a:spcPts val="500"/>
              </a:spcBef>
            </a:pPr>
            <a:endParaRPr lang="en-US" sz="1800" dirty="0"/>
          </a:p>
          <a:p>
            <a:pPr marL="749808" indent="-228600" algn="just">
              <a:spcBef>
                <a:spcPts val="500"/>
              </a:spcBef>
              <a:buFont typeface="Arial" panose="020B0604020202020204" pitchFamily="34" charset="0"/>
              <a:buChar char="•"/>
            </a:pPr>
            <a:r>
              <a:rPr lang="en-US" sz="1800" b="1" dirty="0"/>
              <a:t>Sexual Harassment:</a:t>
            </a:r>
          </a:p>
          <a:p>
            <a:pPr marL="1207008" lvl="2" algn="just"/>
            <a:r>
              <a:rPr lang="en-US" dirty="0"/>
              <a:t>Any unwelcome conduct that a reasonable person would find so severe, pervasive, and objectively offensive that it denies a person equal educational access; </a:t>
            </a:r>
          </a:p>
          <a:p>
            <a:pPr marL="1207008" lvl="2" algn="just"/>
            <a:r>
              <a:rPr lang="en-US" dirty="0"/>
              <a:t>Any instance of a </a:t>
            </a:r>
            <a:r>
              <a:rPr lang="en-US" b="1" dirty="0"/>
              <a:t>quid pro quo </a:t>
            </a:r>
            <a:r>
              <a:rPr lang="en-US" dirty="0"/>
              <a:t>harassment by an institution’s employee; and </a:t>
            </a:r>
          </a:p>
          <a:p>
            <a:pPr marL="1207008" lvl="2" algn="just"/>
            <a:r>
              <a:rPr lang="en-US" dirty="0"/>
              <a:t>Any instance of sexual assault, dating violence, domestic violence, or stalking (as defined in the </a:t>
            </a:r>
            <a:r>
              <a:rPr lang="en-US" b="1" dirty="0" err="1"/>
              <a:t>Clery</a:t>
            </a:r>
            <a:r>
              <a:rPr lang="en-US" b="1" dirty="0"/>
              <a:t> Act</a:t>
            </a:r>
            <a:r>
              <a:rPr lang="en-US" dirty="0"/>
              <a:t>). </a:t>
            </a:r>
          </a:p>
          <a:p>
            <a:endParaRPr lang="en-US" dirty="0"/>
          </a:p>
        </p:txBody>
      </p:sp>
      <p:sp>
        <p:nvSpPr>
          <p:cNvPr id="4" name="Title 3"/>
          <p:cNvSpPr>
            <a:spLocks noGrp="1"/>
          </p:cNvSpPr>
          <p:nvPr>
            <p:ph type="title"/>
          </p:nvPr>
        </p:nvSpPr>
        <p:spPr>
          <a:xfrm>
            <a:off x="1386765" y="930424"/>
            <a:ext cx="9412287" cy="955379"/>
          </a:xfrm>
        </p:spPr>
        <p:txBody>
          <a:bodyPr/>
          <a:lstStyle/>
          <a:p>
            <a:r>
              <a:rPr lang="en-US" dirty="0"/>
              <a:t>Current Rule </a:t>
            </a:r>
            <a:br>
              <a:rPr lang="en-US" dirty="0"/>
            </a:br>
            <a:endParaRPr lang="en-US" dirty="0"/>
          </a:p>
        </p:txBody>
      </p:sp>
    </p:spTree>
    <p:extLst>
      <p:ext uri="{BB962C8B-B14F-4D97-AF65-F5344CB8AC3E}">
        <p14:creationId xmlns:p14="http://schemas.microsoft.com/office/powerpoint/2010/main" val="218598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12</a:t>
            </a:fld>
            <a:endParaRPr lang="en-US" dirty="0"/>
          </a:p>
        </p:txBody>
      </p:sp>
      <p:sp>
        <p:nvSpPr>
          <p:cNvPr id="3" name="Content Placeholder 2"/>
          <p:cNvSpPr>
            <a:spLocks noGrp="1"/>
          </p:cNvSpPr>
          <p:nvPr>
            <p:ph sz="quarter" idx="13"/>
          </p:nvPr>
        </p:nvSpPr>
        <p:spPr>
          <a:xfrm>
            <a:off x="1386765" y="2643188"/>
            <a:ext cx="9412287" cy="4214812"/>
          </a:xfrm>
        </p:spPr>
        <p:txBody>
          <a:bodyPr/>
          <a:lstStyle/>
          <a:p>
            <a:pPr marL="288925"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An institution </a:t>
            </a:r>
            <a:r>
              <a:rPr kumimoji="0" lang="en-US" sz="1800" b="1"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must respond promptly </a:t>
            </a: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to Title IX sexual harassment in a manner that is </a:t>
            </a:r>
            <a:r>
              <a:rPr kumimoji="0" lang="en-US" sz="1800" b="1"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not deliberately indifferen</a:t>
            </a: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 when: </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The institution </a:t>
            </a:r>
            <a:r>
              <a:rPr kumimoji="0" lang="en-US" sz="1800" b="1"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has actual knowledge </a:t>
            </a: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of sexual harassment;</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That </a:t>
            </a:r>
            <a:r>
              <a:rPr kumimoji="0" lang="en-US" sz="1800" b="1"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occurred within the institution’s education program </a:t>
            </a: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or activity; and </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Against a person in </a:t>
            </a:r>
            <a:r>
              <a:rPr kumimoji="0" lang="en-US" sz="1800" b="1"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the United States</a:t>
            </a: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 </a:t>
            </a:r>
          </a:p>
          <a:p>
            <a:pPr marL="746125" marR="0" lvl="1"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70892" y="1133347"/>
            <a:ext cx="9412287" cy="955379"/>
          </a:xfrm>
        </p:spPr>
        <p:txBody>
          <a:bodyPr/>
          <a:lstStyle/>
          <a:p>
            <a:r>
              <a:rPr lang="en-US" dirty="0"/>
              <a:t>Current Rule </a:t>
            </a:r>
            <a:br>
              <a:rPr lang="en-US" dirty="0"/>
            </a:br>
            <a:endParaRPr lang="en-US" dirty="0"/>
          </a:p>
        </p:txBody>
      </p:sp>
    </p:spTree>
    <p:extLst>
      <p:ext uri="{BB962C8B-B14F-4D97-AF65-F5344CB8AC3E}">
        <p14:creationId xmlns:p14="http://schemas.microsoft.com/office/powerpoint/2010/main" val="1156521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13</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288925"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The </a:t>
            </a:r>
            <a:r>
              <a:rPr kumimoji="0" lang="en-US" sz="2000" b="1"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Title IX Coordinator </a:t>
            </a:r>
            <a:r>
              <a:rPr kumimoji="0" lang="en-US" sz="20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must promptly contact the complainant confidentially to discuss: </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The availability of supportive measures;</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The right to file a complaint; and</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How to file a complaint.</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Current Rule </a:t>
            </a:r>
            <a:br>
              <a:rPr lang="en-US" dirty="0"/>
            </a:br>
            <a:endParaRPr lang="en-US" dirty="0"/>
          </a:p>
        </p:txBody>
      </p:sp>
    </p:spTree>
    <p:extLst>
      <p:ext uri="{BB962C8B-B14F-4D97-AF65-F5344CB8AC3E}">
        <p14:creationId xmlns:p14="http://schemas.microsoft.com/office/powerpoint/2010/main" val="190255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14</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288925"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lang="en-US" sz="2000" dirty="0">
                <a:solidFill>
                  <a:prstClr val="white">
                    <a:lumMod val="50000"/>
                  </a:prstClr>
                </a:solidFill>
                <a:ea typeface="Lato Medium" panose="020F0502020204030203" pitchFamily="34" charset="0"/>
                <a:cs typeface="Lato Medium" panose="020F0502020204030203" pitchFamily="34" charset="0"/>
              </a:rPr>
              <a:t>Hearings: Requires a “live hearing” with an opportunity to cross-examine witnesses. </a:t>
            </a:r>
          </a:p>
          <a:p>
            <a:pPr marL="288925"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lang="en-US" sz="2000" dirty="0">
                <a:solidFill>
                  <a:prstClr val="white">
                    <a:lumMod val="50000"/>
                  </a:prstClr>
                </a:solidFill>
                <a:ea typeface="Lato Medium" panose="020F0502020204030203" pitchFamily="34" charset="0"/>
                <a:cs typeface="Lato Medium" panose="020F0502020204030203" pitchFamily="34" charset="0"/>
              </a:rPr>
              <a:t>Appeals: A school must offer both parties an appeal from a determination regarding responsibility, and from a school’s dismissal of a formal complaint. </a:t>
            </a:r>
          </a:p>
          <a:p>
            <a:pPr marL="288925"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lang="en-US" sz="2000" dirty="0">
                <a:solidFill>
                  <a:prstClr val="white">
                    <a:lumMod val="50000"/>
                  </a:prstClr>
                </a:solidFill>
                <a:ea typeface="Lato Medium" panose="020F0502020204030203" pitchFamily="34" charset="0"/>
                <a:cs typeface="Lato Medium" panose="020F0502020204030203" pitchFamily="34" charset="0"/>
              </a:rPr>
              <a:t>Informal resolution: Allows a school, in its discretion, to choose to offer and facilitate informal resolution option. </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Current Rule </a:t>
            </a:r>
            <a:br>
              <a:rPr lang="en-US" dirty="0"/>
            </a:br>
            <a:endParaRPr lang="en-US" dirty="0"/>
          </a:p>
        </p:txBody>
      </p:sp>
    </p:spTree>
    <p:extLst>
      <p:ext uri="{BB962C8B-B14F-4D97-AF65-F5344CB8AC3E}">
        <p14:creationId xmlns:p14="http://schemas.microsoft.com/office/powerpoint/2010/main" val="162489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6" y="1697117"/>
            <a:ext cx="9412287" cy="4214812"/>
          </a:xfrm>
        </p:spPr>
        <p:txBody>
          <a:bodyPr/>
          <a:lstStyle/>
          <a:p>
            <a:pPr marL="342900" indent="-228600" algn="just">
              <a:spcBef>
                <a:spcPts val="500"/>
              </a:spcBef>
              <a:buFont typeface="Arial" panose="020B0604020202020204" pitchFamily="34" charset="0"/>
              <a:buChar char="•"/>
            </a:pPr>
            <a:r>
              <a:rPr lang="en-US" sz="1600" dirty="0">
                <a:solidFill>
                  <a:srgbClr val="7F7F7F"/>
                </a:solidFill>
              </a:rPr>
              <a:t>Executive Order 14021- </a:t>
            </a:r>
            <a:r>
              <a:rPr lang="en-US" sz="1600" i="1" dirty="0">
                <a:solidFill>
                  <a:srgbClr val="7F7F7F"/>
                </a:solidFill>
              </a:rPr>
              <a:t>Guaranteeing an Educational Environment Free From Discrimination on the Basis of Sex, Including Sexual Orientation or Gender Identity</a:t>
            </a:r>
            <a:r>
              <a:rPr lang="en-US" sz="1600" dirty="0">
                <a:solidFill>
                  <a:srgbClr val="7F7F7F"/>
                </a:solidFill>
              </a:rPr>
              <a:t>  (March 8, 2021)</a:t>
            </a:r>
          </a:p>
          <a:p>
            <a:pPr marL="1028700" lvl="1" algn="just"/>
            <a:r>
              <a:rPr lang="en-US" sz="1600" dirty="0"/>
              <a:t>“It is the policy of my Administration that all students should be guaranteed an educational environment free from discrimination on the basis of sex, including discrimination in the form of sexual harassment, which encompasses sexual violence, and including discrimination on the basis of sexual orientation or gender identity.” </a:t>
            </a:r>
          </a:p>
          <a:p>
            <a:pPr marL="342900" indent="-228600" algn="just">
              <a:spcBef>
                <a:spcPts val="500"/>
              </a:spcBef>
              <a:buFont typeface="Arial" panose="020B0604020202020204" pitchFamily="34" charset="0"/>
              <a:buChar char="•"/>
            </a:pPr>
            <a:r>
              <a:rPr lang="en-US" sz="1600" dirty="0">
                <a:solidFill>
                  <a:srgbClr val="7F7F7F"/>
                </a:solidFill>
              </a:rPr>
              <a:t>Title IX Public Hearings (June 2021) </a:t>
            </a:r>
          </a:p>
          <a:p>
            <a:pPr marL="1028700" lvl="1" algn="just"/>
            <a:r>
              <a:rPr lang="en-US" sz="1600" b="0" i="0" dirty="0">
                <a:effectLst/>
              </a:rPr>
              <a:t>OCR will gather feedback on the issues of sexual harassment in school environments…and discrimination based on sexual orientation and gender identity. This review process, including feedback from students, educators, and others, will enable OCR to determine whether changes or additions to the Department’s Title IX regulations…that may be necessary to fulfill the Executive Order and the Department’s commitment to ensuring equal and nondiscriminatory access to education.”</a:t>
            </a:r>
            <a:endParaRPr lang="en-US" sz="1600" dirty="0"/>
          </a:p>
          <a:p>
            <a:pPr marL="342900" indent="-228600" algn="just">
              <a:spcBef>
                <a:spcPts val="500"/>
              </a:spcBef>
              <a:buFont typeface="Arial" panose="020B0604020202020204" pitchFamily="34" charset="0"/>
              <a:buChar char="•"/>
            </a:pPr>
            <a:r>
              <a:rPr lang="en-US" sz="1600" dirty="0">
                <a:solidFill>
                  <a:srgbClr val="7F7F7F"/>
                </a:solidFill>
              </a:rPr>
              <a:t>Letter on </a:t>
            </a:r>
            <a:r>
              <a:rPr lang="en-US" sz="1600" i="1" dirty="0">
                <a:solidFill>
                  <a:srgbClr val="7F7F7F"/>
                </a:solidFill>
              </a:rPr>
              <a:t>Victim Rights Law Center et al. v. Cardona </a:t>
            </a:r>
            <a:r>
              <a:rPr lang="en-US" sz="1600" dirty="0">
                <a:solidFill>
                  <a:srgbClr val="7F7F7F"/>
                </a:solidFill>
              </a:rPr>
              <a:t>(August 24, 2021) </a:t>
            </a:r>
          </a:p>
          <a:p>
            <a:pPr marL="1028700" lvl="1" algn="just"/>
            <a:r>
              <a:rPr lang="en-US" sz="1600" b="0" i="0" u="none" strike="noStrike" baseline="0" dirty="0"/>
              <a:t>“[A]</a:t>
            </a:r>
            <a:r>
              <a:rPr lang="en-US" sz="1600" dirty="0"/>
              <a:t>decision-maker at a postsecondary institution may now consider statements made by parties or witnesses that are otherwise permitted under the regulations, even if those parties or witnesses do not participate in cross-examination at the live hearing.” </a:t>
            </a:r>
            <a:endParaRPr lang="en-US" sz="1600" b="0" i="0" u="none" strike="noStrike" baseline="0" dirty="0"/>
          </a:p>
          <a:p>
            <a:pPr lvl="1" indent="0">
              <a:buNone/>
            </a:pPr>
            <a:endParaRPr lang="en-US" dirty="0">
              <a:solidFill>
                <a:srgbClr val="000000"/>
              </a:solidFill>
              <a:latin typeface="Times New Roman" panose="02020603050405020304" pitchFamily="18" charset="0"/>
            </a:endParaRPr>
          </a:p>
        </p:txBody>
      </p:sp>
      <p:sp>
        <p:nvSpPr>
          <p:cNvPr id="4" name="Title 3"/>
          <p:cNvSpPr>
            <a:spLocks noGrp="1"/>
          </p:cNvSpPr>
          <p:nvPr>
            <p:ph type="title"/>
          </p:nvPr>
        </p:nvSpPr>
        <p:spPr>
          <a:xfrm>
            <a:off x="1386765" y="960685"/>
            <a:ext cx="9412287" cy="955379"/>
          </a:xfrm>
        </p:spPr>
        <p:txBody>
          <a:bodyPr/>
          <a:lstStyle/>
          <a:p>
            <a:r>
              <a:rPr lang="en-US" dirty="0"/>
              <a:t>Policy Change </a:t>
            </a:r>
            <a:br>
              <a:rPr lang="en-US" dirty="0"/>
            </a:br>
            <a:endParaRPr lang="en-US" dirty="0"/>
          </a:p>
        </p:txBody>
      </p:sp>
    </p:spTree>
    <p:extLst>
      <p:ext uri="{BB962C8B-B14F-4D97-AF65-F5344CB8AC3E}">
        <p14:creationId xmlns:p14="http://schemas.microsoft.com/office/powerpoint/2010/main" val="404850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16</a:t>
            </a:fld>
            <a:endParaRPr lang="en-US" dirty="0"/>
          </a:p>
        </p:txBody>
      </p:sp>
      <p:sp>
        <p:nvSpPr>
          <p:cNvPr id="3" name="Content Placeholder 2"/>
          <p:cNvSpPr>
            <a:spLocks noGrp="1"/>
          </p:cNvSpPr>
          <p:nvPr>
            <p:ph sz="quarter" idx="13"/>
          </p:nvPr>
        </p:nvSpPr>
        <p:spPr>
          <a:xfrm>
            <a:off x="1386766" y="2103922"/>
            <a:ext cx="9412287" cy="4214812"/>
          </a:xfrm>
        </p:spPr>
        <p:txBody>
          <a:bodyPr/>
          <a:lstStyle/>
          <a:p>
            <a:pPr marL="288925"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lumMod val="50000"/>
                  </a:prstClr>
                </a:solidFill>
                <a:effectLst/>
                <a:uLnTx/>
                <a:uFillTx/>
                <a:cs typeface="Arial"/>
              </a:rPr>
              <a:t>Notice of Proposed Rulemaking (“NPRM”) was published in the </a:t>
            </a:r>
            <a:r>
              <a:rPr kumimoji="0" lang="en-US" sz="2200" b="0" i="1" u="none" strike="noStrike" kern="1200" cap="none" spc="0" normalizeH="0" baseline="0" noProof="0" dirty="0">
                <a:ln>
                  <a:noFill/>
                </a:ln>
                <a:solidFill>
                  <a:prstClr val="white">
                    <a:lumMod val="50000"/>
                  </a:prstClr>
                </a:solidFill>
                <a:effectLst/>
                <a:uLnTx/>
                <a:uFillTx/>
                <a:cs typeface="Arial"/>
              </a:rPr>
              <a:t>Federal Register </a:t>
            </a:r>
            <a:r>
              <a:rPr lang="en-US" sz="2200" dirty="0">
                <a:solidFill>
                  <a:prstClr val="white">
                    <a:lumMod val="50000"/>
                  </a:prstClr>
                </a:solidFill>
                <a:cs typeface="Arial"/>
              </a:rPr>
              <a:t>on July 12, 2022. (87 FR 41390)</a:t>
            </a:r>
          </a:p>
          <a:p>
            <a:pPr marL="746125" marR="0" lvl="1" algn="just" defTabSz="914400" rtl="0" eaLnBrk="1" fontAlgn="auto" latinLnBrk="0" hangingPunct="1">
              <a:lnSpc>
                <a:spcPct val="100000"/>
              </a:lnSpc>
              <a:buClrTx/>
              <a:buSzTx/>
              <a:buFont typeface="Arial" panose="020B0604020202020204" pitchFamily="34" charset="0"/>
              <a:buChar char="•"/>
              <a:tabLst/>
              <a:defRPr/>
            </a:pPr>
            <a:r>
              <a:rPr lang="en-US" sz="2200" dirty="0">
                <a:solidFill>
                  <a:prstClr val="white">
                    <a:lumMod val="50000"/>
                  </a:prstClr>
                </a:solidFill>
                <a:cs typeface="Arial"/>
              </a:rPr>
              <a:t>“The purpose of the proposed regulations is to better align the Title IX regulatory requirements with Title IX’s nondiscrimination mandate, and to clarify the scope and application of Title IX and the obligation of all schools.” </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12835" y="1046262"/>
            <a:ext cx="9412287" cy="955379"/>
          </a:xfrm>
        </p:spPr>
        <p:txBody>
          <a:bodyPr/>
          <a:lstStyle/>
          <a:p>
            <a:r>
              <a:rPr lang="en-US" dirty="0"/>
              <a:t>NPRM</a:t>
            </a:r>
            <a:br>
              <a:rPr lang="en-US" dirty="0"/>
            </a:br>
            <a:endParaRPr lang="en-US" dirty="0"/>
          </a:p>
        </p:txBody>
      </p:sp>
    </p:spTree>
    <p:extLst>
      <p:ext uri="{BB962C8B-B14F-4D97-AF65-F5344CB8AC3E}">
        <p14:creationId xmlns:p14="http://schemas.microsoft.com/office/powerpoint/2010/main" val="94562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17</a:t>
            </a:fld>
            <a:endParaRPr lang="en-US" dirty="0"/>
          </a:p>
        </p:txBody>
      </p:sp>
      <p:sp>
        <p:nvSpPr>
          <p:cNvPr id="3" name="Content Placeholder 2"/>
          <p:cNvSpPr>
            <a:spLocks noGrp="1"/>
          </p:cNvSpPr>
          <p:nvPr>
            <p:ph sz="quarter" idx="13"/>
          </p:nvPr>
        </p:nvSpPr>
        <p:spPr>
          <a:xfrm>
            <a:off x="1386765" y="2643188"/>
            <a:ext cx="9412287" cy="4214812"/>
          </a:xfrm>
        </p:spPr>
        <p:txBody>
          <a:bodyPr/>
          <a:lstStyle/>
          <a:p>
            <a:pPr marL="292608" indent="-228600" algn="just">
              <a:spcBef>
                <a:spcPts val="500"/>
              </a:spcBef>
              <a:buFont typeface="Arial" panose="020B0604020202020204" pitchFamily="34" charset="0"/>
              <a:buChar char="•"/>
            </a:pPr>
            <a:r>
              <a:rPr lang="en-US" sz="2000" b="0" i="0" dirty="0">
                <a:effectLst/>
                <a:latin typeface="georgia" panose="02040502050405020303" pitchFamily="18" charset="0"/>
              </a:rPr>
              <a:t>Conduct that occurs in a recipient’s </a:t>
            </a:r>
            <a:r>
              <a:rPr lang="en-US" sz="2000" b="1" i="0" dirty="0">
                <a:effectLst/>
                <a:latin typeface="georgia" panose="02040502050405020303" pitchFamily="18" charset="0"/>
              </a:rPr>
              <a:t>education program or activity </a:t>
            </a:r>
            <a:r>
              <a:rPr lang="en-US" sz="2000" b="0" i="0" dirty="0">
                <a:effectLst/>
                <a:latin typeface="georgia" panose="02040502050405020303" pitchFamily="18" charset="0"/>
              </a:rPr>
              <a:t>includes:</a:t>
            </a:r>
          </a:p>
          <a:p>
            <a:pPr marL="749808" lvl="2" algn="just">
              <a:lnSpc>
                <a:spcPct val="100000"/>
              </a:lnSpc>
              <a:defRPr/>
            </a:pPr>
            <a:r>
              <a:rPr kumimoji="0" lang="en-US" sz="2000" b="0" i="0" u="none" strike="noStrike" kern="1200" cap="none" spc="0" normalizeH="0" baseline="0" noProof="0" dirty="0">
                <a:ln>
                  <a:noFill/>
                </a:ln>
                <a:solidFill>
                  <a:srgbClr val="7F7F7F"/>
                </a:solidFill>
                <a:effectLst/>
                <a:uLnTx/>
                <a:uFillTx/>
                <a:latin typeface="georgia" panose="02040502050405020303" pitchFamily="18" charset="0"/>
                <a:ea typeface="+mn-ea"/>
                <a:cs typeface="+mn-cs"/>
              </a:rPr>
              <a:t>Conduct that occurs in any building owned or controlled by a student organization that is officially recognized by a postsecondary institution.</a:t>
            </a:r>
          </a:p>
          <a:p>
            <a:pPr marL="749808" lvl="2" algn="just">
              <a:lnSpc>
                <a:spcPct val="100000"/>
              </a:lnSpc>
              <a:defRPr/>
            </a:pPr>
            <a:r>
              <a:rPr kumimoji="0" lang="en-US" sz="2000" b="0" i="0" u="none" strike="noStrike" kern="1200" cap="none" spc="0" normalizeH="0" baseline="0" noProof="0" dirty="0">
                <a:ln>
                  <a:noFill/>
                </a:ln>
                <a:solidFill>
                  <a:srgbClr val="7F7F7F"/>
                </a:solidFill>
                <a:effectLst/>
                <a:uLnTx/>
                <a:uFillTx/>
                <a:latin typeface="georgia" panose="02040502050405020303" pitchFamily="18" charset="0"/>
                <a:ea typeface="+mn-ea"/>
                <a:cs typeface="+mn-cs"/>
              </a:rPr>
              <a:t>Conduct that occurs off-campus when the respondent is a representative of the recipient or otherwise engaged in conduct under the recipient’s </a:t>
            </a:r>
            <a:r>
              <a:rPr kumimoji="0" lang="en-US" sz="2000" b="1" i="0" u="none" strike="noStrike" kern="1200" cap="none" spc="0" normalizeH="0" baseline="0" noProof="0" dirty="0">
                <a:ln>
                  <a:noFill/>
                </a:ln>
                <a:solidFill>
                  <a:srgbClr val="7F7F7F"/>
                </a:solidFill>
                <a:effectLst/>
                <a:uLnTx/>
                <a:uFillTx/>
                <a:latin typeface="georgia" panose="02040502050405020303" pitchFamily="18" charset="0"/>
                <a:ea typeface="+mn-ea"/>
                <a:cs typeface="+mn-cs"/>
              </a:rPr>
              <a:t>disciplinary authority</a:t>
            </a:r>
            <a:r>
              <a:rPr kumimoji="0" lang="en-US" sz="2000" b="0" i="0" u="none" strike="noStrike" kern="1200" cap="none" spc="0" normalizeH="0" baseline="0" noProof="0" dirty="0">
                <a:ln>
                  <a:noFill/>
                </a:ln>
                <a:solidFill>
                  <a:srgbClr val="7F7F7F"/>
                </a:solidFill>
                <a:effectLst/>
                <a:uLnTx/>
                <a:uFillTx/>
                <a:latin typeface="georgia" panose="02040502050405020303" pitchFamily="18" charset="0"/>
                <a:ea typeface="+mn-ea"/>
                <a:cs typeface="+mn-cs"/>
              </a:rPr>
              <a:t>.</a:t>
            </a:r>
            <a:endParaRPr kumimoji="0" lang="en-US" sz="2000" u="none" strike="noStrike" kern="1200" cap="none" spc="0" normalizeH="0" baseline="0" noProof="0" dirty="0">
              <a:ln>
                <a:noFill/>
              </a:ln>
              <a:solidFill>
                <a:srgbClr val="7F7F7F"/>
              </a:solidFill>
              <a:uLnTx/>
              <a:uFillTx/>
              <a:latin typeface="georgia" panose="02040502050405020303" pitchFamily="18" charset="0"/>
              <a:ea typeface="+mn-ea"/>
              <a:cs typeface="+mn-cs"/>
            </a:endParaRPr>
          </a:p>
          <a:p>
            <a:pPr marL="1207008" lvl="3" algn="just">
              <a:lnSpc>
                <a:spcPct val="100000"/>
              </a:lnSpc>
              <a:defRPr/>
            </a:pPr>
            <a:r>
              <a:rPr lang="en-US" sz="2000" b="0" i="0" dirty="0">
                <a:effectLst/>
                <a:latin typeface="georgia" panose="02040502050405020303" pitchFamily="18" charset="0"/>
              </a:rPr>
              <a:t>A recipient </a:t>
            </a:r>
            <a:r>
              <a:rPr lang="en-US" sz="2000" dirty="0">
                <a:latin typeface="georgia" panose="02040502050405020303" pitchFamily="18" charset="0"/>
              </a:rPr>
              <a:t>must </a:t>
            </a:r>
            <a:r>
              <a:rPr lang="en-US" sz="2000" b="0" i="0" dirty="0">
                <a:effectLst/>
                <a:latin typeface="georgia" panose="02040502050405020303" pitchFamily="18" charset="0"/>
              </a:rPr>
              <a:t>respond to a hostile environment based on sex within its education program or activity </a:t>
            </a:r>
            <a:r>
              <a:rPr lang="en-US" sz="2000" b="1" i="0" dirty="0">
                <a:effectLst/>
                <a:latin typeface="georgia" panose="02040502050405020303" pitchFamily="18" charset="0"/>
              </a:rPr>
              <a:t>in the United States</a:t>
            </a:r>
            <a:r>
              <a:rPr lang="en-US" sz="2000" b="0" i="0" dirty="0">
                <a:effectLst/>
                <a:latin typeface="georgia" panose="02040502050405020303" pitchFamily="18" charset="0"/>
              </a:rPr>
              <a:t>, even if sex-based conduct contributing to the hostile environment </a:t>
            </a:r>
            <a:r>
              <a:rPr lang="en-US" sz="2000" b="1" i="0" dirty="0">
                <a:effectLst/>
                <a:latin typeface="georgia" panose="02040502050405020303" pitchFamily="18" charset="0"/>
              </a:rPr>
              <a:t>occurred outside</a:t>
            </a:r>
            <a:r>
              <a:rPr lang="en-US" sz="2000" b="0" i="0" dirty="0">
                <a:effectLst/>
                <a:latin typeface="georgia" panose="02040502050405020303" pitchFamily="18" charset="0"/>
              </a:rPr>
              <a:t>. </a:t>
            </a:r>
          </a:p>
          <a:p>
            <a:pPr marL="742950" lvl="1" indent="-285750"/>
            <a:endParaRPr lang="en-US" sz="1800" dirty="0">
              <a:latin typeface="georgia" panose="02040502050405020303" pitchFamily="18" charset="0"/>
            </a:endParaRPr>
          </a:p>
          <a:p>
            <a:pPr marL="457200" lvl="1" indent="0" algn="ctr">
              <a:buNone/>
            </a:pPr>
            <a:r>
              <a:rPr lang="en-US" sz="1800" b="0" i="0" dirty="0">
                <a:effectLst/>
                <a:latin typeface="georgia" panose="02040502050405020303" pitchFamily="18" charset="0"/>
              </a:rPr>
              <a:t>34 C.F.R. § 106.11</a:t>
            </a:r>
          </a:p>
          <a:p>
            <a:br>
              <a:rPr lang="en-US" dirty="0"/>
            </a:br>
            <a:endParaRPr lang="en-US" dirty="0"/>
          </a:p>
        </p:txBody>
      </p:sp>
      <p:sp>
        <p:nvSpPr>
          <p:cNvPr id="4" name="Title 3"/>
          <p:cNvSpPr>
            <a:spLocks noGrp="1"/>
          </p:cNvSpPr>
          <p:nvPr>
            <p:ph type="title"/>
          </p:nvPr>
        </p:nvSpPr>
        <p:spPr>
          <a:xfrm>
            <a:off x="1270652" y="1477717"/>
            <a:ext cx="9412287" cy="955379"/>
          </a:xfrm>
        </p:spPr>
        <p:txBody>
          <a:bodyPr/>
          <a:lstStyle/>
          <a:p>
            <a:r>
              <a:rPr lang="en-US" dirty="0"/>
              <a:t>Proposed Definition: Education Program or Activity </a:t>
            </a:r>
            <a:br>
              <a:rPr lang="en-US" dirty="0"/>
            </a:br>
            <a:endParaRPr lang="en-US" dirty="0"/>
          </a:p>
        </p:txBody>
      </p:sp>
    </p:spTree>
    <p:extLst>
      <p:ext uri="{BB962C8B-B14F-4D97-AF65-F5344CB8AC3E}">
        <p14:creationId xmlns:p14="http://schemas.microsoft.com/office/powerpoint/2010/main" val="178898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5" y="2656251"/>
            <a:ext cx="9412287" cy="3892595"/>
          </a:xfrm>
        </p:spPr>
        <p:txBody>
          <a:bodyPr/>
          <a:lstStyle/>
          <a:p>
            <a:pPr indent="-228600" algn="just">
              <a:spcBef>
                <a:spcPts val="500"/>
              </a:spcBef>
            </a:pPr>
            <a:r>
              <a:rPr lang="en-US" sz="2200" b="1" u="none" strike="noStrike" baseline="0" dirty="0">
                <a:solidFill>
                  <a:srgbClr val="7F7F7F"/>
                </a:solidFill>
              </a:rPr>
              <a:t>Complainant</a:t>
            </a:r>
            <a:r>
              <a:rPr lang="en-US" sz="2200" u="none" strike="noStrike" baseline="0" dirty="0">
                <a:solidFill>
                  <a:srgbClr val="7F7F7F"/>
                </a:solidFill>
              </a:rPr>
              <a:t>:</a:t>
            </a:r>
            <a:r>
              <a:rPr lang="en-US" sz="2200" b="0" u="none" strike="noStrike" baseline="0" dirty="0">
                <a:solidFill>
                  <a:srgbClr val="7F7F7F"/>
                </a:solidFill>
              </a:rPr>
              <a:t> </a:t>
            </a:r>
            <a:r>
              <a:rPr lang="en-US" sz="2200" b="0" i="0" u="none" strike="noStrike" baseline="0" dirty="0">
                <a:solidFill>
                  <a:srgbClr val="7F7F7F"/>
                </a:solidFill>
              </a:rPr>
              <a:t>(1) </a:t>
            </a:r>
            <a:r>
              <a:rPr lang="en-US" sz="2200" dirty="0">
                <a:solidFill>
                  <a:srgbClr val="7F7F7F"/>
                </a:solidFill>
              </a:rPr>
              <a:t>A </a:t>
            </a:r>
            <a:r>
              <a:rPr lang="en-US" sz="2200" b="0" i="0" u="none" strike="noStrike" baseline="0" dirty="0">
                <a:solidFill>
                  <a:srgbClr val="7F7F7F"/>
                </a:solidFill>
              </a:rPr>
              <a:t>student or employee who is alleged to have been subjected to conduct that could constitute sex discrimination under Title IX; or (2) a person other than a student or employee who is alleged to have been subjected to conduct that could constitute sex discrimination under Title IX and who was participating or attempting to participate in the recipient’s education program or activity when the alleged sex discrimination occurred.</a:t>
            </a:r>
          </a:p>
          <a:p>
            <a:endParaRPr lang="en-US" dirty="0">
              <a:solidFill>
                <a:srgbClr val="7F7F7F"/>
              </a:solidFill>
            </a:endParaRPr>
          </a:p>
          <a:p>
            <a:pPr algn="ctr"/>
            <a:r>
              <a:rPr lang="en-US" sz="2400" b="0" i="0" u="none" strike="noStrike" baseline="0" dirty="0">
                <a:solidFill>
                  <a:srgbClr val="7F7F7F"/>
                </a:solidFill>
              </a:rPr>
              <a:t>34 C.F.R § 106.2</a:t>
            </a:r>
          </a:p>
          <a:p>
            <a:endParaRPr lang="en-US" dirty="0">
              <a:solidFill>
                <a:srgbClr val="000000"/>
              </a:solidFill>
              <a:latin typeface="Times New Roman" panose="02020603050405020304" pitchFamily="18" charset="0"/>
            </a:endParaRPr>
          </a:p>
          <a:p>
            <a:endParaRPr lang="en-US" sz="2400" b="0" i="0" u="none" strike="noStrike" baseline="0" dirty="0">
              <a:solidFill>
                <a:srgbClr val="000000"/>
              </a:solidFill>
              <a:latin typeface="Times New Roman" panose="02020603050405020304" pitchFamily="18" charset="0"/>
            </a:endParaRPr>
          </a:p>
        </p:txBody>
      </p:sp>
      <p:sp>
        <p:nvSpPr>
          <p:cNvPr id="4" name="Title 3"/>
          <p:cNvSpPr>
            <a:spLocks noGrp="1"/>
          </p:cNvSpPr>
          <p:nvPr>
            <p:ph type="title"/>
          </p:nvPr>
        </p:nvSpPr>
        <p:spPr>
          <a:xfrm>
            <a:off x="1270652" y="1477717"/>
            <a:ext cx="9412287" cy="955379"/>
          </a:xfrm>
        </p:spPr>
        <p:txBody>
          <a:bodyPr/>
          <a:lstStyle/>
          <a:p>
            <a:r>
              <a:rPr lang="en-US" dirty="0"/>
              <a:t>Proposed Definition: General</a:t>
            </a:r>
            <a:br>
              <a:rPr lang="en-US" dirty="0"/>
            </a:br>
            <a:endParaRPr lang="en-US" dirty="0"/>
          </a:p>
        </p:txBody>
      </p:sp>
    </p:spTree>
    <p:extLst>
      <p:ext uri="{BB962C8B-B14F-4D97-AF65-F5344CB8AC3E}">
        <p14:creationId xmlns:p14="http://schemas.microsoft.com/office/powerpoint/2010/main" val="731956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5" y="2656251"/>
            <a:ext cx="9412287" cy="3892595"/>
          </a:xfrm>
        </p:spPr>
        <p:txBody>
          <a:bodyPr/>
          <a:lstStyle/>
          <a:p>
            <a:pPr marL="342900" marR="0" lvl="0" indent="-342900" fontAlgn="auto">
              <a:lnSpc>
                <a:spcPct val="100000"/>
              </a:lnSpc>
              <a:spcBef>
                <a:spcPts val="500"/>
              </a:spcBef>
              <a:spcAft>
                <a:spcPts val="0"/>
              </a:spcAft>
              <a:buClrTx/>
              <a:buSzTx/>
              <a:buFont typeface="Arial" panose="020B0604020202020204" pitchFamily="34" charset="0"/>
              <a:buChar char="•"/>
              <a:tabLst/>
              <a:defRPr/>
            </a:pPr>
            <a:r>
              <a:rPr lang="en-US" sz="2000" b="1" dirty="0"/>
              <a:t>Complaint</a:t>
            </a:r>
            <a:r>
              <a:rPr lang="en-US" sz="2000" dirty="0"/>
              <a:t>: Oral or written request to the recipient to initiate the recipient’s grievance procedures. </a:t>
            </a:r>
          </a:p>
          <a:p>
            <a:pPr marL="342900" marR="0" lvl="0" indent="-342900" fontAlgn="auto">
              <a:lnSpc>
                <a:spcPct val="100000"/>
              </a:lnSpc>
              <a:spcBef>
                <a:spcPts val="500"/>
              </a:spcBef>
              <a:spcAft>
                <a:spcPts val="0"/>
              </a:spcAft>
              <a:buClrTx/>
              <a:buSzTx/>
              <a:buFont typeface="Arial" panose="020B0604020202020204" pitchFamily="34" charset="0"/>
              <a:buChar char="•"/>
              <a:tabLst/>
              <a:defRPr/>
            </a:pPr>
            <a:r>
              <a:rPr lang="en-US" sz="2000" b="1" dirty="0"/>
              <a:t>Consent</a:t>
            </a:r>
            <a:r>
              <a:rPr lang="en-US" sz="2000" dirty="0"/>
              <a:t>: The Department’s position remains that “the definition of what constitutes consent for purposes of sexual assault within a recipient’s educational community is a matter best left to the discretion of recipients, many of whom are under State law requirements to apply particular definitions of consent for purposes of campus sexual misconduct policies.” </a:t>
            </a:r>
            <a:br>
              <a:rPr kumimoji="0" lang="en-US" sz="2400" b="0" i="0" u="none" strike="noStrike" kern="1200" cap="none" spc="0" normalizeH="0" baseline="0" noProof="0" dirty="0">
                <a:ln>
                  <a:noFill/>
                </a:ln>
                <a:solidFill>
                  <a:srgbClr val="787E80"/>
                </a:solidFill>
                <a:effectLst/>
                <a:uLnTx/>
                <a:uFillTx/>
                <a:latin typeface="Georgia" panose="02040502050405020303" pitchFamily="18" charset="0"/>
                <a:ea typeface="+mn-ea"/>
                <a:cs typeface="+mn-cs"/>
              </a:rPr>
            </a:br>
            <a:endParaRPr kumimoji="0" lang="en-US" sz="2400" b="0" i="0" u="none" strike="noStrike" kern="1200" cap="none" spc="0" normalizeH="0" baseline="0" noProof="0" dirty="0">
              <a:ln>
                <a:noFill/>
              </a:ln>
              <a:solidFill>
                <a:srgbClr val="787E80"/>
              </a:solidFill>
              <a:effectLst/>
              <a:highlight>
                <a:srgbClr val="FFFF00"/>
              </a:highligh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F7F7F"/>
                </a:solidFill>
                <a:effectLst/>
                <a:uLnTx/>
                <a:uFillTx/>
                <a:latin typeface="Georgia" panose="02040502050405020303" pitchFamily="18" charset="0"/>
                <a:ea typeface="+mn-ea"/>
                <a:cs typeface="+mn-cs"/>
              </a:rPr>
              <a:t>34 C.F.R § 106.2</a:t>
            </a:r>
          </a:p>
          <a:p>
            <a:pPr algn="ctr"/>
            <a:endParaRPr lang="en-US" dirty="0">
              <a:highlight>
                <a:srgbClr val="FFFF00"/>
              </a:highlight>
            </a:endParaRPr>
          </a:p>
        </p:txBody>
      </p:sp>
      <p:sp>
        <p:nvSpPr>
          <p:cNvPr id="4" name="Title 3"/>
          <p:cNvSpPr>
            <a:spLocks noGrp="1"/>
          </p:cNvSpPr>
          <p:nvPr>
            <p:ph type="title"/>
          </p:nvPr>
        </p:nvSpPr>
        <p:spPr>
          <a:xfrm>
            <a:off x="1270652" y="1477717"/>
            <a:ext cx="9412287" cy="955379"/>
          </a:xfrm>
        </p:spPr>
        <p:txBody>
          <a:bodyPr/>
          <a:lstStyle/>
          <a:p>
            <a:r>
              <a:rPr lang="en-US" dirty="0"/>
              <a:t>Proposed Definition: General</a:t>
            </a:r>
            <a:br>
              <a:rPr lang="en-US" dirty="0"/>
            </a:br>
            <a:endParaRPr lang="en-US" dirty="0"/>
          </a:p>
        </p:txBody>
      </p:sp>
    </p:spTree>
    <p:extLst>
      <p:ext uri="{BB962C8B-B14F-4D97-AF65-F5344CB8AC3E}">
        <p14:creationId xmlns:p14="http://schemas.microsoft.com/office/powerpoint/2010/main" val="329713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5" y="2432042"/>
            <a:ext cx="9412287" cy="4214812"/>
          </a:xfrm>
        </p:spPr>
        <p:txBody>
          <a:bodyPr/>
          <a:lstStyle/>
          <a:p>
            <a:pPr marL="749808" marR="0" lvl="0" indent="-228600" algn="just" defTabSz="914400" rtl="0" eaLnBrk="1" fontAlgn="auto" latinLnBrk="0" hangingPunct="1">
              <a:spcBef>
                <a:spcPts val="500"/>
              </a:spcBef>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The purpose of this presentation is to provide news and information on legal and regulatory issues, and all content provided is for informational purposes only.  It should not be considered legal advice.</a:t>
            </a:r>
          </a:p>
          <a:p>
            <a:pPr marL="749808" marR="0" lvl="0" indent="-228600" algn="just" defTabSz="914400" rtl="0" eaLnBrk="1" fontAlgn="auto" latinLnBrk="0" hangingPunct="1">
              <a:spcBef>
                <a:spcPts val="500"/>
              </a:spcBef>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The transmission of information from this presentation does not establish an attorney-client relationship with the participant or reader.  You should not act on the information contained in this presentation or any accompanying materials without first consulting retained legal counsel.</a:t>
            </a:r>
          </a:p>
          <a:p>
            <a:pPr marL="749808" marR="0" lvl="0" indent="-228600" algn="just" defTabSz="914400" rtl="0" eaLnBrk="1" fontAlgn="auto" latinLnBrk="0" hangingPunct="1">
              <a:spcBef>
                <a:spcPts val="500"/>
              </a:spcBef>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If you desire legal advice for a particular situation, you should consult an attorney.</a:t>
            </a:r>
          </a:p>
          <a:p>
            <a:endParaRPr lang="en-US" dirty="0"/>
          </a:p>
        </p:txBody>
      </p:sp>
      <p:sp>
        <p:nvSpPr>
          <p:cNvPr id="4" name="Title 3"/>
          <p:cNvSpPr>
            <a:spLocks noGrp="1"/>
          </p:cNvSpPr>
          <p:nvPr>
            <p:ph type="title"/>
          </p:nvPr>
        </p:nvSpPr>
        <p:spPr>
          <a:xfrm>
            <a:off x="1386764" y="1147861"/>
            <a:ext cx="9412287" cy="955379"/>
          </a:xfrm>
        </p:spPr>
        <p:txBody>
          <a:bodyPr/>
          <a:lstStyle/>
          <a:p>
            <a:r>
              <a:rPr lang="en-US" dirty="0"/>
              <a:t>Legal Disclaimer </a:t>
            </a:r>
            <a:br>
              <a:rPr lang="en-US" dirty="0"/>
            </a:br>
            <a:endParaRPr lang="en-US" dirty="0"/>
          </a:p>
        </p:txBody>
      </p:sp>
    </p:spTree>
    <p:extLst>
      <p:ext uri="{BB962C8B-B14F-4D97-AF65-F5344CB8AC3E}">
        <p14:creationId xmlns:p14="http://schemas.microsoft.com/office/powerpoint/2010/main" val="116534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20</a:t>
            </a:fld>
            <a:endParaRPr lang="en-US" dirty="0"/>
          </a:p>
        </p:txBody>
      </p:sp>
      <p:sp>
        <p:nvSpPr>
          <p:cNvPr id="3" name="Content Placeholder 2"/>
          <p:cNvSpPr>
            <a:spLocks noGrp="1"/>
          </p:cNvSpPr>
          <p:nvPr>
            <p:ph sz="quarter" idx="13"/>
          </p:nvPr>
        </p:nvSpPr>
        <p:spPr>
          <a:xfrm>
            <a:off x="1386766" y="2843746"/>
            <a:ext cx="9412287" cy="4214812"/>
          </a:xfrm>
        </p:spPr>
        <p:txBody>
          <a:bodyPr/>
          <a:lstStyle/>
          <a:p>
            <a:pPr marL="342900" indent="-228600" algn="just">
              <a:spcBef>
                <a:spcPts val="500"/>
              </a:spcBef>
              <a:buFont typeface="Arial" panose="020B0604020202020204" pitchFamily="34" charset="0"/>
              <a:buChar char="•"/>
            </a:pPr>
            <a:r>
              <a:rPr lang="en-US" sz="1800" b="1" dirty="0"/>
              <a:t>Sex-based harassment</a:t>
            </a:r>
            <a:r>
              <a:rPr lang="en-US" sz="1800" dirty="0"/>
              <a:t>: </a:t>
            </a:r>
          </a:p>
          <a:p>
            <a:pPr marL="1028700" lvl="1" algn="just"/>
            <a:r>
              <a:rPr lang="en-US" sz="1800" b="1" dirty="0"/>
              <a:t>Quid pro quo </a:t>
            </a:r>
            <a:r>
              <a:rPr lang="en-US" sz="1800" dirty="0"/>
              <a:t>harassment </a:t>
            </a:r>
          </a:p>
          <a:p>
            <a:pPr marL="1028700" lvl="1" algn="just"/>
            <a:r>
              <a:rPr lang="en-US" sz="1800" b="1" dirty="0"/>
              <a:t>Hostile environment </a:t>
            </a:r>
            <a:r>
              <a:rPr lang="en-US" sz="1800" dirty="0"/>
              <a:t>harassment </a:t>
            </a:r>
          </a:p>
          <a:p>
            <a:pPr marL="1485900" lvl="2" algn="just"/>
            <a:r>
              <a:rPr lang="en-US" dirty="0"/>
              <a:t>Unwelcome sex-based conduct that is sufficiently severe or pervasive, that, based on the totality of the circumstances and evaluated subjectively and objectively, denies or limits a person’s ability to participate in or benefit from the recipient’s education program or activity.</a:t>
            </a:r>
          </a:p>
          <a:p>
            <a:pPr marL="1028700" lvl="1" algn="just"/>
            <a:r>
              <a:rPr lang="en-US" sz="1800" b="1" dirty="0"/>
              <a:t>Specific offenses </a:t>
            </a:r>
            <a:r>
              <a:rPr lang="en-US" sz="1800" dirty="0"/>
              <a:t>(e.g. </a:t>
            </a:r>
            <a:r>
              <a:rPr lang="en-US" sz="1800" dirty="0" err="1"/>
              <a:t>Clery</a:t>
            </a:r>
            <a:r>
              <a:rPr lang="en-US" sz="1800" dirty="0"/>
              <a:t> crimes) </a:t>
            </a:r>
          </a:p>
          <a:p>
            <a:pPr marL="0" marR="0" lvl="0" indent="-22860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F7F7F"/>
              </a:solidFill>
              <a:effectLst/>
              <a:uLnTx/>
              <a:uFillTx/>
              <a:latin typeface="Georgia" panose="02040502050405020303" pitchFamily="18" charset="0"/>
              <a:ea typeface="+mn-ea"/>
              <a:cs typeface="+mn-cs"/>
            </a:endParaRPr>
          </a:p>
          <a:p>
            <a:pPr marL="0" marR="0" lvl="0" indent="-22860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7F7F7F"/>
                </a:solidFill>
                <a:effectLst/>
                <a:uLnTx/>
                <a:uFillTx/>
                <a:latin typeface="Georgia" panose="02040502050405020303" pitchFamily="18" charset="0"/>
                <a:ea typeface="+mn-ea"/>
                <a:cs typeface="+mn-cs"/>
              </a:rPr>
              <a:t>34 C.F.R § 106.2</a:t>
            </a:r>
          </a:p>
          <a:p>
            <a:pPr marL="1028700" lvl="1" indent="-342900"/>
            <a:endParaRPr lang="en-US" dirty="0"/>
          </a:p>
        </p:txBody>
      </p:sp>
      <p:sp>
        <p:nvSpPr>
          <p:cNvPr id="4" name="Title 3"/>
          <p:cNvSpPr>
            <a:spLocks noGrp="1"/>
          </p:cNvSpPr>
          <p:nvPr>
            <p:ph type="title"/>
          </p:nvPr>
        </p:nvSpPr>
        <p:spPr>
          <a:xfrm>
            <a:off x="1386765" y="1477717"/>
            <a:ext cx="9412287" cy="955379"/>
          </a:xfrm>
        </p:spPr>
        <p:txBody>
          <a:bodyPr/>
          <a:lstStyle/>
          <a:p>
            <a:r>
              <a:rPr lang="en-US" dirty="0"/>
              <a:t>Proposed Definition: Sex-based Harassment </a:t>
            </a:r>
            <a:br>
              <a:rPr lang="en-US" dirty="0"/>
            </a:br>
            <a:endParaRPr lang="en-US" dirty="0"/>
          </a:p>
        </p:txBody>
      </p:sp>
    </p:spTree>
    <p:extLst>
      <p:ext uri="{BB962C8B-B14F-4D97-AF65-F5344CB8AC3E}">
        <p14:creationId xmlns:p14="http://schemas.microsoft.com/office/powerpoint/2010/main" val="2014529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21</a:t>
            </a:fld>
            <a:endParaRPr lang="en-US" dirty="0"/>
          </a:p>
        </p:txBody>
      </p:sp>
      <p:sp>
        <p:nvSpPr>
          <p:cNvPr id="3" name="Content Placeholder 2"/>
          <p:cNvSpPr>
            <a:spLocks noGrp="1"/>
          </p:cNvSpPr>
          <p:nvPr>
            <p:ph sz="quarter" idx="13"/>
          </p:nvPr>
        </p:nvSpPr>
        <p:spPr>
          <a:xfrm>
            <a:off x="1386765" y="2016836"/>
            <a:ext cx="9412287" cy="4214812"/>
          </a:xfrm>
        </p:spPr>
        <p:txBody>
          <a:bodyPr/>
          <a:lstStyle/>
          <a:p>
            <a:pPr marL="403225" indent="-228600" algn="just">
              <a:spcBef>
                <a:spcPts val="500"/>
              </a:spcBef>
              <a:buFont typeface="Arial" panose="020B0604020202020204" pitchFamily="34" charset="0"/>
              <a:buChar char="•"/>
              <a:defRPr/>
            </a:pPr>
            <a:r>
              <a:rPr lang="en-US" dirty="0">
                <a:cs typeface="Arial"/>
              </a:rPr>
              <a:t>Factors to consider in determining whether a hostile environment has been created: </a:t>
            </a:r>
          </a:p>
          <a:p>
            <a:pPr marL="746125" lvl="1" algn="just">
              <a:lnSpc>
                <a:spcPct val="100000"/>
              </a:lnSpc>
              <a:defRPr/>
            </a:pPr>
            <a:r>
              <a:rPr lang="en-US" sz="2200" dirty="0">
                <a:cs typeface="Arial"/>
              </a:rPr>
              <a:t>The degree to which the conduct affected the complainant’s ability to access the recipient’s education program or activity;</a:t>
            </a:r>
          </a:p>
          <a:p>
            <a:pPr marL="746125" lvl="1" algn="just">
              <a:lnSpc>
                <a:spcPct val="100000"/>
              </a:lnSpc>
              <a:defRPr/>
            </a:pPr>
            <a:r>
              <a:rPr lang="en-US" sz="2200" dirty="0">
                <a:cs typeface="Arial"/>
              </a:rPr>
              <a:t>The type, frequency, and duration of the conduct;</a:t>
            </a:r>
          </a:p>
          <a:p>
            <a:pPr marL="746125" lvl="1" algn="just">
              <a:lnSpc>
                <a:spcPct val="100000"/>
              </a:lnSpc>
              <a:defRPr/>
            </a:pPr>
            <a:r>
              <a:rPr lang="en-US" sz="2200" dirty="0">
                <a:cs typeface="Arial"/>
              </a:rPr>
              <a:t>The parties’ ages, roles within the recipient’s education program or activity, previous interactions, and other factors that may be relevant;</a:t>
            </a:r>
          </a:p>
          <a:p>
            <a:pPr marL="746125" lvl="1" algn="just">
              <a:lnSpc>
                <a:spcPct val="100000"/>
              </a:lnSpc>
              <a:defRPr/>
            </a:pPr>
            <a:r>
              <a:rPr lang="en-US" sz="2200" dirty="0">
                <a:cs typeface="Arial"/>
              </a:rPr>
              <a:t>The location of the conduct, the context in which the conduct occurred, and the control the recipient has over the respondent; and</a:t>
            </a:r>
          </a:p>
          <a:p>
            <a:pPr marL="746125" lvl="1" algn="just">
              <a:lnSpc>
                <a:spcPct val="100000"/>
              </a:lnSpc>
              <a:defRPr/>
            </a:pPr>
            <a:r>
              <a:rPr kumimoji="0" lang="en-US" sz="2200" b="0" i="0" u="none" strike="noStrike" kern="1200" cap="none" spc="0" normalizeH="0" baseline="0" noProof="0" dirty="0">
                <a:ln>
                  <a:noFill/>
                </a:ln>
                <a:effectLst/>
                <a:uLnTx/>
                <a:uFillTx/>
                <a:cs typeface="Arial"/>
              </a:rPr>
              <a:t>Other sex-based harassment in the recipient’s education program or activity</a:t>
            </a:r>
            <a:r>
              <a:rPr kumimoji="0" lang="en-US" sz="2200" b="0" i="0" u="none" strike="noStrike" kern="1200" cap="none" spc="0" normalizeH="0" baseline="0" noProof="0" dirty="0">
                <a:ln>
                  <a:noFill/>
                </a:ln>
                <a:solidFill>
                  <a:prstClr val="black"/>
                </a:solidFill>
                <a:effectLst/>
                <a:uLnTx/>
                <a:uFillTx/>
                <a:cs typeface="Arial"/>
              </a:rPr>
              <a:t>.</a:t>
            </a:r>
            <a:endParaRPr kumimoji="0" lang="en-US" sz="2200" b="1" i="0" u="none" strike="noStrike" kern="1200" cap="none" spc="0" normalizeH="0" baseline="0" noProof="0" dirty="0">
              <a:ln>
                <a:noFill/>
              </a:ln>
              <a:solidFill>
                <a:prstClr val="white">
                  <a:lumMod val="50000"/>
                </a:prstClr>
              </a:solidFill>
              <a:effectLst/>
              <a:uLnTx/>
              <a:uFillTx/>
              <a:cs typeface="Arial"/>
            </a:endParaRP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198080" y="1106232"/>
            <a:ext cx="9412287" cy="955379"/>
          </a:xfrm>
        </p:spPr>
        <p:txBody>
          <a:bodyPr/>
          <a:lstStyle/>
          <a:p>
            <a:r>
              <a:rPr lang="en-US" dirty="0"/>
              <a:t>Proposed Definition: Hostile Environment </a:t>
            </a:r>
            <a:br>
              <a:rPr lang="en-US" dirty="0"/>
            </a:br>
            <a:endParaRPr lang="en-US" dirty="0"/>
          </a:p>
        </p:txBody>
      </p:sp>
    </p:spTree>
    <p:extLst>
      <p:ext uri="{BB962C8B-B14F-4D97-AF65-F5344CB8AC3E}">
        <p14:creationId xmlns:p14="http://schemas.microsoft.com/office/powerpoint/2010/main" val="91962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22</a:t>
            </a:fld>
            <a:endParaRPr lang="en-US" dirty="0"/>
          </a:p>
        </p:txBody>
      </p:sp>
      <p:sp>
        <p:nvSpPr>
          <p:cNvPr id="3" name="Content Placeholder 2"/>
          <p:cNvSpPr>
            <a:spLocks noGrp="1"/>
          </p:cNvSpPr>
          <p:nvPr>
            <p:ph sz="quarter" idx="13"/>
          </p:nvPr>
        </p:nvSpPr>
        <p:spPr>
          <a:xfrm>
            <a:off x="1386766" y="2843746"/>
            <a:ext cx="9412287" cy="4214812"/>
          </a:xfrm>
        </p:spPr>
        <p:txBody>
          <a:bodyPr/>
          <a:lstStyle/>
          <a:p>
            <a:pPr indent="-228600" algn="just">
              <a:spcBef>
                <a:spcPts val="500"/>
              </a:spcBef>
            </a:pPr>
            <a:r>
              <a:rPr lang="en-US" dirty="0"/>
              <a:t>Sex-based harassment includes sexual harassment; </a:t>
            </a:r>
            <a:r>
              <a:rPr lang="en-US" b="1" dirty="0"/>
              <a:t>harassment based on sex stereotypes, sex characteristics, pregnancy or related conditions, sexual orientation</a:t>
            </a:r>
            <a:r>
              <a:rPr lang="en-US" dirty="0"/>
              <a:t>, and gender identity. </a:t>
            </a:r>
          </a:p>
          <a:p>
            <a:pPr lvl="1" indent="0">
              <a:buNone/>
            </a:pPr>
            <a:endParaRPr lang="en-US" dirty="0"/>
          </a:p>
        </p:txBody>
      </p:sp>
      <p:sp>
        <p:nvSpPr>
          <p:cNvPr id="4" name="Title 3"/>
          <p:cNvSpPr>
            <a:spLocks noGrp="1"/>
          </p:cNvSpPr>
          <p:nvPr>
            <p:ph type="title"/>
          </p:nvPr>
        </p:nvSpPr>
        <p:spPr>
          <a:xfrm>
            <a:off x="1386765" y="1477717"/>
            <a:ext cx="9412287" cy="955379"/>
          </a:xfrm>
        </p:spPr>
        <p:txBody>
          <a:bodyPr/>
          <a:lstStyle/>
          <a:p>
            <a:r>
              <a:rPr lang="en-US" dirty="0"/>
              <a:t>Proposed Definition: Sex-based Harassment </a:t>
            </a:r>
            <a:br>
              <a:rPr lang="en-US" dirty="0"/>
            </a:br>
            <a:endParaRPr lang="en-US" dirty="0"/>
          </a:p>
        </p:txBody>
      </p:sp>
    </p:spTree>
    <p:extLst>
      <p:ext uri="{BB962C8B-B14F-4D97-AF65-F5344CB8AC3E}">
        <p14:creationId xmlns:p14="http://schemas.microsoft.com/office/powerpoint/2010/main" val="1604447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23</a:t>
            </a:fld>
            <a:endParaRPr lang="en-US" dirty="0"/>
          </a:p>
        </p:txBody>
      </p:sp>
      <p:sp>
        <p:nvSpPr>
          <p:cNvPr id="3" name="Content Placeholder 2"/>
          <p:cNvSpPr>
            <a:spLocks noGrp="1"/>
          </p:cNvSpPr>
          <p:nvPr>
            <p:ph sz="quarter" idx="13"/>
          </p:nvPr>
        </p:nvSpPr>
        <p:spPr>
          <a:xfrm>
            <a:off x="1386765" y="2433096"/>
            <a:ext cx="9412287" cy="4214812"/>
          </a:xfrm>
        </p:spPr>
        <p:txBody>
          <a:bodyPr/>
          <a:lstStyle/>
          <a:p>
            <a:pPr marL="342900" indent="-228600" algn="just">
              <a:spcBef>
                <a:spcPts val="500"/>
              </a:spcBef>
              <a:buFont typeface="Arial" panose="020B0604020202020204" pitchFamily="34" charset="0"/>
              <a:buChar char="•"/>
            </a:pPr>
            <a:r>
              <a:rPr lang="en-US" sz="1800" b="1" dirty="0"/>
              <a:t>Permits non-complainants</a:t>
            </a:r>
            <a:r>
              <a:rPr lang="en-US" sz="1800" dirty="0"/>
              <a:t>, including other students and employees, and third parties who are participating or attempting to participate in the recipient’s education program or activity to make complaints. </a:t>
            </a:r>
          </a:p>
          <a:p>
            <a:pPr marL="342900" indent="-228600" algn="just">
              <a:spcBef>
                <a:spcPts val="500"/>
              </a:spcBef>
              <a:buFont typeface="Arial" panose="020B0604020202020204" pitchFamily="34" charset="0"/>
              <a:buChar char="•"/>
            </a:pPr>
            <a:r>
              <a:rPr lang="en-US" sz="1800" dirty="0"/>
              <a:t>A complainant may file a complaint retroactively, to a time that they were participating in a program, even though at the time of complaint the complainant is not a participant.</a:t>
            </a:r>
          </a:p>
          <a:p>
            <a:pPr marL="342900" indent="-342900">
              <a:buFont typeface="Arial" panose="020B0604020202020204" pitchFamily="34" charset="0"/>
              <a:buChar char="•"/>
            </a:pPr>
            <a:endParaRPr lang="en-US" sz="1800" dirty="0"/>
          </a:p>
          <a:p>
            <a:pPr algn="ctr"/>
            <a:r>
              <a:rPr lang="en-US" sz="1800" dirty="0"/>
              <a:t>34 C.F.R. §§ 106.2, 106.8(d), 106.44(a) –(e)</a:t>
            </a:r>
          </a:p>
          <a:p>
            <a:pPr marL="342900" indent="-342900">
              <a:buFont typeface="Arial" panose="020B0604020202020204" pitchFamily="34" charset="0"/>
              <a:buChar char="•"/>
            </a:pPr>
            <a:endParaRPr lang="en-US" sz="1800" dirty="0"/>
          </a:p>
        </p:txBody>
      </p:sp>
      <p:sp>
        <p:nvSpPr>
          <p:cNvPr id="4" name="Title 3"/>
          <p:cNvSpPr>
            <a:spLocks noGrp="1"/>
          </p:cNvSpPr>
          <p:nvPr>
            <p:ph type="title"/>
          </p:nvPr>
        </p:nvSpPr>
        <p:spPr>
          <a:xfrm>
            <a:off x="1386766" y="1262693"/>
            <a:ext cx="9412287" cy="955379"/>
          </a:xfrm>
        </p:spPr>
        <p:txBody>
          <a:bodyPr/>
          <a:lstStyle/>
          <a:p>
            <a:r>
              <a:rPr lang="en-US" dirty="0"/>
              <a:t>Proposed Requirements: Complaints 	</a:t>
            </a:r>
            <a:br>
              <a:rPr lang="en-US" dirty="0"/>
            </a:br>
            <a:endParaRPr lang="en-US" dirty="0"/>
          </a:p>
        </p:txBody>
      </p:sp>
    </p:spTree>
    <p:extLst>
      <p:ext uri="{BB962C8B-B14F-4D97-AF65-F5344CB8AC3E}">
        <p14:creationId xmlns:p14="http://schemas.microsoft.com/office/powerpoint/2010/main" val="320912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24</a:t>
            </a:fld>
            <a:endParaRPr lang="en-US" dirty="0"/>
          </a:p>
        </p:txBody>
      </p:sp>
      <p:sp>
        <p:nvSpPr>
          <p:cNvPr id="3" name="Content Placeholder 2"/>
          <p:cNvSpPr>
            <a:spLocks noGrp="1"/>
          </p:cNvSpPr>
          <p:nvPr>
            <p:ph sz="quarter" idx="13"/>
          </p:nvPr>
        </p:nvSpPr>
        <p:spPr>
          <a:xfrm>
            <a:off x="1386763" y="2612571"/>
            <a:ext cx="9412287" cy="4781403"/>
          </a:xfrm>
        </p:spPr>
        <p:txBody>
          <a:bodyPr/>
          <a:lstStyle/>
          <a:p>
            <a:pPr indent="-228600" algn="just">
              <a:spcBef>
                <a:spcPts val="500"/>
              </a:spcBef>
            </a:pPr>
            <a:r>
              <a:rPr lang="en-US" sz="1800" b="0" i="0" u="none" strike="noStrike" baseline="0" dirty="0"/>
              <a:t>A recipient </a:t>
            </a:r>
            <a:r>
              <a:rPr lang="en-US" sz="1800" b="1" i="0" u="none" strike="noStrike" baseline="0" dirty="0"/>
              <a:t>may consolidate complaints </a:t>
            </a:r>
            <a:r>
              <a:rPr lang="en-US" sz="1800" b="0" i="0" u="none" strike="noStrike" baseline="0" dirty="0"/>
              <a:t>of sex discrimination against more than one respondent, or by more than one complainant against one or more respondents, or by one party against another party when the allegations of sex discrimination arise out of the same facts or circumstances. </a:t>
            </a:r>
          </a:p>
          <a:p>
            <a:pPr algn="l"/>
            <a:endParaRPr lang="en-US" sz="1800" dirty="0"/>
          </a:p>
          <a:p>
            <a:pPr algn="ctr"/>
            <a:r>
              <a:rPr lang="en-US" sz="1800" b="0" i="0" u="none" strike="noStrike" baseline="0" dirty="0">
                <a:solidFill>
                  <a:srgbClr val="7F7F7F"/>
                </a:solidFill>
              </a:rPr>
              <a:t>34 C.F.R. § 106.45(e)</a:t>
            </a:r>
          </a:p>
          <a:p>
            <a:r>
              <a:rPr lang="en-US" sz="1800" b="0" i="0" u="none" strike="noStrike" baseline="0" dirty="0">
                <a:solidFill>
                  <a:srgbClr val="000000"/>
                </a:solidFill>
                <a:latin typeface="Times New Roman" panose="02020603050405020304" pitchFamily="18" charset="0"/>
              </a:rPr>
              <a:t>	</a:t>
            </a:r>
          </a:p>
          <a:p>
            <a:pPr algn="ctr"/>
            <a:endParaRPr lang="en-US" sz="1800" b="0" i="0" u="none" strike="noStrike" baseline="0" dirty="0"/>
          </a:p>
          <a:p>
            <a:pPr marL="342900" indent="-342900" algn="l">
              <a:buFont typeface="Arial" panose="020B0604020202020204" pitchFamily="34" charset="0"/>
              <a:buChar char="•"/>
            </a:pPr>
            <a:endParaRPr lang="en-US" sz="1800" dirty="0"/>
          </a:p>
        </p:txBody>
      </p:sp>
      <p:sp>
        <p:nvSpPr>
          <p:cNvPr id="4" name="Title 3"/>
          <p:cNvSpPr>
            <a:spLocks noGrp="1"/>
          </p:cNvSpPr>
          <p:nvPr>
            <p:ph type="title"/>
          </p:nvPr>
        </p:nvSpPr>
        <p:spPr>
          <a:xfrm>
            <a:off x="1386764" y="1507978"/>
            <a:ext cx="9412287" cy="955379"/>
          </a:xfrm>
        </p:spPr>
        <p:txBody>
          <a:bodyPr/>
          <a:lstStyle/>
          <a:p>
            <a:r>
              <a:rPr lang="en-US" dirty="0"/>
              <a:t>Proposed Procedures: Consolidation of Complaints  	</a:t>
            </a:r>
            <a:br>
              <a:rPr lang="en-US" dirty="0"/>
            </a:br>
            <a:endParaRPr lang="en-US" dirty="0"/>
          </a:p>
        </p:txBody>
      </p:sp>
    </p:spTree>
    <p:extLst>
      <p:ext uri="{BB962C8B-B14F-4D97-AF65-F5344CB8AC3E}">
        <p14:creationId xmlns:p14="http://schemas.microsoft.com/office/powerpoint/2010/main" val="1334947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6" y="2045865"/>
            <a:ext cx="9412287" cy="4214812"/>
          </a:xfrm>
        </p:spPr>
        <p:txBody>
          <a:bodyPr/>
          <a:lstStyle/>
          <a:p>
            <a:pPr marL="292608" lvl="0" indent="-228600" algn="just">
              <a:spcBef>
                <a:spcPts val="500"/>
              </a:spcBef>
              <a:buFont typeface="Arial" panose="020B0604020202020204" pitchFamily="34" charset="0"/>
              <a:buChar char="•"/>
              <a:defRPr/>
            </a:pPr>
            <a:r>
              <a:rPr lang="en-US" sz="1700" dirty="0">
                <a:solidFill>
                  <a:prstClr val="white">
                    <a:lumMod val="50000"/>
                  </a:prstClr>
                </a:solidFill>
                <a:cs typeface="Arial"/>
              </a:rPr>
              <a:t>Upon being notified of conduct that may constitute sex discrimination, the Title IX Coordinator must initiate the recipient’s grievance procedures or informal resolution process. </a:t>
            </a:r>
          </a:p>
          <a:p>
            <a:pPr marL="749808" lvl="2" algn="just">
              <a:lnSpc>
                <a:spcPct val="100000"/>
              </a:lnSpc>
              <a:defRPr/>
            </a:pPr>
            <a:r>
              <a:rPr lang="en-US" sz="1700" dirty="0">
                <a:solidFill>
                  <a:prstClr val="white">
                    <a:lumMod val="50000"/>
                  </a:prstClr>
                </a:solidFill>
                <a:cs typeface="Arial"/>
              </a:rPr>
              <a:t>Actual knowledge is not required. </a:t>
            </a:r>
          </a:p>
          <a:p>
            <a:pPr marL="292608" lvl="0" indent="-228600" algn="just">
              <a:spcBef>
                <a:spcPts val="500"/>
              </a:spcBef>
              <a:buFont typeface="Arial" panose="020B0604020202020204" pitchFamily="34" charset="0"/>
              <a:buChar char="•"/>
              <a:defRPr/>
            </a:pPr>
            <a:r>
              <a:rPr lang="en-US" sz="1700" dirty="0">
                <a:solidFill>
                  <a:prstClr val="white">
                    <a:lumMod val="50000"/>
                  </a:prstClr>
                </a:solidFill>
                <a:cs typeface="Arial"/>
              </a:rPr>
              <a:t>An employee who has authority to take corrective action or, for incidents involving students, has responsibility for administrative leadership, teaching, or advising in the recipient’s education program or activity, would be obligated to notify the Title IX Coordinator.</a:t>
            </a:r>
          </a:p>
          <a:p>
            <a:pPr marL="292608" lvl="0" indent="-228600" algn="just">
              <a:spcBef>
                <a:spcPts val="500"/>
              </a:spcBef>
              <a:buFont typeface="Arial" panose="020B0604020202020204" pitchFamily="34" charset="0"/>
              <a:buChar char="•"/>
              <a:defRPr/>
            </a:pPr>
            <a:r>
              <a:rPr lang="en-US" sz="1700" dirty="0">
                <a:solidFill>
                  <a:prstClr val="white">
                    <a:lumMod val="50000"/>
                  </a:prstClr>
                </a:solidFill>
                <a:cs typeface="Arial"/>
              </a:rPr>
              <a:t>All other employees would be obligated to notify the Title IX Coordinator or provide an individual with the Title IX Coordinator’s contact information when the employee has information about a student being subjected to conduct that may constitute sex discrimination under Title IX.</a:t>
            </a:r>
          </a:p>
          <a:p>
            <a:pPr marL="749808" lvl="2" algn="just">
              <a:lnSpc>
                <a:spcPct val="100000"/>
              </a:lnSpc>
              <a:defRPr/>
            </a:pPr>
            <a:r>
              <a:rPr lang="en-US" sz="1700" dirty="0">
                <a:solidFill>
                  <a:prstClr val="white">
                    <a:lumMod val="50000"/>
                  </a:prstClr>
                </a:solidFill>
                <a:cs typeface="Arial"/>
              </a:rPr>
              <a:t>Confidential employees would not be obligated to notify the Title IX Coordinator. </a:t>
            </a:r>
          </a:p>
          <a:p>
            <a:pPr marL="460375" marR="0" lvl="1" indent="0" algn="ctr" defTabSz="914400" rtl="0" eaLnBrk="1" fontAlgn="auto" latinLnBrk="0" hangingPunct="1">
              <a:lnSpc>
                <a:spcPct val="100000"/>
              </a:lnSpc>
              <a:spcBef>
                <a:spcPts val="0"/>
              </a:spcBef>
              <a:spcAft>
                <a:spcPts val="1200"/>
              </a:spcAft>
              <a:buClrTx/>
              <a:buSzTx/>
              <a:buNone/>
              <a:tabLst/>
              <a:defRPr/>
            </a:pPr>
            <a:endParaRPr kumimoji="0" lang="en-US" sz="1700" b="0" i="0" u="none" strike="noStrike" kern="1200" cap="none" spc="0" normalizeH="0" baseline="0" noProof="0" dirty="0">
              <a:ln>
                <a:noFill/>
              </a:ln>
              <a:solidFill>
                <a:prstClr val="white">
                  <a:lumMod val="50000"/>
                </a:prstClr>
              </a:solidFill>
              <a:effectLst/>
              <a:uLnTx/>
              <a:uFillTx/>
              <a:cs typeface="Arial"/>
            </a:endParaRPr>
          </a:p>
          <a:p>
            <a:pPr marL="460375" marR="0" lvl="1" indent="0" algn="ctr" defTabSz="914400" rtl="0" eaLnBrk="1" fontAlgn="auto" latinLnBrk="0" hangingPunct="1">
              <a:lnSpc>
                <a:spcPct val="100000"/>
              </a:lnSpc>
              <a:spcBef>
                <a:spcPts val="0"/>
              </a:spcBef>
              <a:spcAft>
                <a:spcPts val="1200"/>
              </a:spcAft>
              <a:buClrTx/>
              <a:buSzTx/>
              <a:buNone/>
              <a:tabLst/>
              <a:defRPr/>
            </a:pPr>
            <a:r>
              <a:rPr kumimoji="0" lang="en-US" sz="1700" b="0" i="0" u="none" strike="noStrike" kern="1200" cap="none" spc="0" normalizeH="0" baseline="0" noProof="0" dirty="0">
                <a:ln>
                  <a:noFill/>
                </a:ln>
                <a:solidFill>
                  <a:prstClr val="white">
                    <a:lumMod val="50000"/>
                  </a:prstClr>
                </a:solidFill>
                <a:effectLst/>
                <a:uLnTx/>
                <a:uFillTx/>
                <a:cs typeface="Arial"/>
              </a:rPr>
              <a:t>34 C.F.R. § 106.44(f)-(g))</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1090486"/>
            <a:ext cx="9412287" cy="955379"/>
          </a:xfrm>
        </p:spPr>
        <p:txBody>
          <a:bodyPr/>
          <a:lstStyle/>
          <a:p>
            <a:r>
              <a:rPr lang="en-US" dirty="0"/>
              <a:t>Proposed Requirements: Notice of Sex-Based Harassment </a:t>
            </a:r>
            <a:br>
              <a:rPr lang="en-US" dirty="0"/>
            </a:br>
            <a:endParaRPr lang="en-US" dirty="0"/>
          </a:p>
        </p:txBody>
      </p:sp>
    </p:spTree>
    <p:extLst>
      <p:ext uri="{BB962C8B-B14F-4D97-AF65-F5344CB8AC3E}">
        <p14:creationId xmlns:p14="http://schemas.microsoft.com/office/powerpoint/2010/main" val="2322524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5" y="2627620"/>
            <a:ext cx="9412287" cy="4214812"/>
          </a:xfrm>
        </p:spPr>
        <p:txBody>
          <a:bodyPr/>
          <a:lstStyle/>
          <a:p>
            <a:pPr marL="342900" indent="-228600" algn="just">
              <a:spcBef>
                <a:spcPts val="500"/>
              </a:spcBef>
              <a:buFont typeface="Arial" panose="020B0604020202020204" pitchFamily="34" charset="0"/>
              <a:buChar char="•"/>
            </a:pPr>
            <a:r>
              <a:rPr lang="en-US" sz="1800" dirty="0"/>
              <a:t>Each recipient must designate and authorize at least one employee to coordinate its Title IX compliance efforts. </a:t>
            </a:r>
          </a:p>
          <a:p>
            <a:pPr marL="342900" indent="-228600" algn="just">
              <a:spcBef>
                <a:spcPts val="500"/>
              </a:spcBef>
              <a:buFont typeface="Arial" panose="020B0604020202020204" pitchFamily="34" charset="0"/>
              <a:buChar char="•"/>
            </a:pPr>
            <a:r>
              <a:rPr lang="en-US" sz="1800" dirty="0"/>
              <a:t>The recipient may assign one or more designees to carry out some of the recipient’s responsibilities for compliance.</a:t>
            </a:r>
          </a:p>
          <a:p>
            <a:pPr marL="1028700" lvl="1" algn="just">
              <a:lnSpc>
                <a:spcPct val="100000"/>
              </a:lnSpc>
            </a:pPr>
            <a:r>
              <a:rPr lang="en-US" sz="1800" dirty="0">
                <a:solidFill>
                  <a:srgbClr val="787E80"/>
                </a:solidFill>
              </a:rPr>
              <a:t>But one Title IX Coordinator must retain ultimate oversight over those responsibilities. </a:t>
            </a:r>
          </a:p>
          <a:p>
            <a:pPr marL="1028700" lvl="1" indent="-342900" algn="ctr"/>
            <a:endParaRPr lang="en-US" sz="1800" dirty="0"/>
          </a:p>
          <a:p>
            <a:pPr marL="1028700" lvl="1" indent="-342900" algn="ctr"/>
            <a:endParaRPr lang="en-US" sz="1800" dirty="0"/>
          </a:p>
          <a:p>
            <a:pPr lvl="1" indent="0" algn="ctr">
              <a:buNone/>
            </a:pPr>
            <a:r>
              <a:rPr lang="en-US" sz="1800" dirty="0">
                <a:solidFill>
                  <a:srgbClr val="787E80"/>
                </a:solidFill>
              </a:rPr>
              <a:t>34 C.F.R. § 106.8</a:t>
            </a:r>
          </a:p>
          <a:p>
            <a:pPr marL="1028700" lvl="1" indent="-342900"/>
            <a:endParaRPr lang="en-US" sz="1800" dirty="0"/>
          </a:p>
          <a:p>
            <a:pPr marL="1028700" lvl="1" indent="-342900"/>
            <a:endParaRPr lang="en-US" sz="1800" dirty="0"/>
          </a:p>
        </p:txBody>
      </p:sp>
      <p:sp>
        <p:nvSpPr>
          <p:cNvPr id="4" name="Title 3"/>
          <p:cNvSpPr>
            <a:spLocks noGrp="1"/>
          </p:cNvSpPr>
          <p:nvPr>
            <p:ph type="title"/>
          </p:nvPr>
        </p:nvSpPr>
        <p:spPr>
          <a:xfrm>
            <a:off x="1386764" y="1477717"/>
            <a:ext cx="9412287" cy="955379"/>
          </a:xfrm>
        </p:spPr>
        <p:txBody>
          <a:bodyPr/>
          <a:lstStyle/>
          <a:p>
            <a:r>
              <a:rPr lang="en-US" dirty="0"/>
              <a:t>Proposed Requirements: Title IX Coordinator </a:t>
            </a:r>
            <a:br>
              <a:rPr lang="en-US" dirty="0"/>
            </a:br>
            <a:endParaRPr lang="en-US" dirty="0"/>
          </a:p>
        </p:txBody>
      </p:sp>
    </p:spTree>
    <p:extLst>
      <p:ext uri="{BB962C8B-B14F-4D97-AF65-F5344CB8AC3E}">
        <p14:creationId xmlns:p14="http://schemas.microsoft.com/office/powerpoint/2010/main" val="1624667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27</a:t>
            </a:fld>
            <a:endParaRPr lang="en-US" dirty="0"/>
          </a:p>
        </p:txBody>
      </p:sp>
      <p:sp>
        <p:nvSpPr>
          <p:cNvPr id="3" name="Content Placeholder 2"/>
          <p:cNvSpPr>
            <a:spLocks noGrp="1"/>
          </p:cNvSpPr>
          <p:nvPr>
            <p:ph sz="quarter" idx="13"/>
          </p:nvPr>
        </p:nvSpPr>
        <p:spPr>
          <a:xfrm>
            <a:off x="1386765" y="2433096"/>
            <a:ext cx="9412287" cy="4214812"/>
          </a:xfrm>
        </p:spPr>
        <p:txBody>
          <a:bodyPr/>
          <a:lstStyle/>
          <a:p>
            <a:pPr marL="342900" indent="-342900" algn="just">
              <a:spcBef>
                <a:spcPts val="500"/>
              </a:spcBef>
              <a:buFont typeface="Arial" panose="020B0604020202020204" pitchFamily="34" charset="0"/>
              <a:buChar char="•"/>
            </a:pPr>
            <a:r>
              <a:rPr lang="en-US" sz="1800" dirty="0"/>
              <a:t>Notify the complainant of the recipient’s grievance procedures and, </a:t>
            </a:r>
            <a:r>
              <a:rPr lang="en-US" sz="1800" b="1" dirty="0"/>
              <a:t>if a complaint is made</a:t>
            </a:r>
            <a:r>
              <a:rPr lang="en-US" sz="1800" dirty="0"/>
              <a:t>, notify the respondent of the grievance procedures and notify the parties of the informal resolution process, if any.</a:t>
            </a:r>
          </a:p>
          <a:p>
            <a:pPr marL="342900" indent="-342900" algn="just">
              <a:spcBef>
                <a:spcPts val="500"/>
              </a:spcBef>
              <a:buFont typeface="Arial" panose="020B0604020202020204" pitchFamily="34" charset="0"/>
              <a:buChar char="•"/>
            </a:pPr>
            <a:r>
              <a:rPr lang="en-US" sz="1800" b="1" dirty="0"/>
              <a:t>In response to a complaint</a:t>
            </a:r>
            <a:r>
              <a:rPr lang="en-US" sz="1800" dirty="0"/>
              <a:t>, initiate the recipient’s grievance procedures or informal resolution process.</a:t>
            </a:r>
          </a:p>
          <a:p>
            <a:pPr marL="342900" indent="-342900" algn="just">
              <a:spcBef>
                <a:spcPts val="500"/>
              </a:spcBef>
              <a:buFont typeface="Arial" panose="020B0604020202020204" pitchFamily="34" charset="0"/>
              <a:buChar char="•"/>
            </a:pPr>
            <a:r>
              <a:rPr lang="en-US" sz="1800" dirty="0"/>
              <a:t>In the absence of a complaint or informal resolution process, </a:t>
            </a:r>
            <a:r>
              <a:rPr lang="en-US" sz="1800" b="1" dirty="0"/>
              <a:t>determine whether to initiate a complaint of sex discrimination is necessary</a:t>
            </a:r>
            <a:r>
              <a:rPr lang="en-US" sz="1800" dirty="0"/>
              <a:t> to address conduct that may constitute sex discrimination under Title IX in the recipient’s education program or activity.</a:t>
            </a:r>
          </a:p>
          <a:p>
            <a:pPr marL="342900" indent="-342900" algn="just">
              <a:spcBef>
                <a:spcPts val="500"/>
              </a:spcBef>
              <a:buFont typeface="Arial" panose="020B0604020202020204" pitchFamily="34" charset="0"/>
              <a:buChar char="•"/>
            </a:pPr>
            <a:r>
              <a:rPr lang="en-US" sz="1800" dirty="0"/>
              <a:t>Take other appropriate prompt and effective steps to ensure that sex discrimination </a:t>
            </a:r>
            <a:r>
              <a:rPr lang="en-US" sz="1800" b="1" dirty="0"/>
              <a:t>does not continue or recur </a:t>
            </a:r>
            <a:r>
              <a:rPr lang="en-US" sz="1800" dirty="0"/>
              <a:t>in the recipient’s education program or activity, in addition to providing remedies to an individual complainant.</a:t>
            </a:r>
          </a:p>
          <a:p>
            <a:pPr algn="ctr"/>
            <a:r>
              <a:rPr lang="en-US" sz="1800" dirty="0"/>
              <a:t>34 C.F.R. § 106.44(f)-(g)</a:t>
            </a:r>
          </a:p>
        </p:txBody>
      </p:sp>
      <p:sp>
        <p:nvSpPr>
          <p:cNvPr id="4" name="Title 3"/>
          <p:cNvSpPr>
            <a:spLocks noGrp="1"/>
          </p:cNvSpPr>
          <p:nvPr>
            <p:ph type="title"/>
          </p:nvPr>
        </p:nvSpPr>
        <p:spPr>
          <a:xfrm>
            <a:off x="1386766" y="1262693"/>
            <a:ext cx="9412287" cy="955379"/>
          </a:xfrm>
        </p:spPr>
        <p:txBody>
          <a:bodyPr/>
          <a:lstStyle/>
          <a:p>
            <a:r>
              <a:rPr lang="en-US" dirty="0"/>
              <a:t>Proposed Requirements: Response 	</a:t>
            </a:r>
            <a:br>
              <a:rPr lang="en-US" dirty="0"/>
            </a:br>
            <a:endParaRPr lang="en-US" dirty="0"/>
          </a:p>
        </p:txBody>
      </p:sp>
    </p:spTree>
    <p:extLst>
      <p:ext uri="{BB962C8B-B14F-4D97-AF65-F5344CB8AC3E}">
        <p14:creationId xmlns:p14="http://schemas.microsoft.com/office/powerpoint/2010/main" val="3997297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5" y="2675969"/>
            <a:ext cx="9412287" cy="4214812"/>
          </a:xfrm>
        </p:spPr>
        <p:txBody>
          <a:bodyPr/>
          <a:lstStyle/>
          <a:p>
            <a:pPr marL="342900" indent="-228600" algn="just">
              <a:spcBef>
                <a:spcPts val="500"/>
              </a:spcBef>
              <a:buFont typeface="Arial" panose="020B0604020202020204" pitchFamily="34" charset="0"/>
              <a:buChar char="•"/>
            </a:pPr>
            <a:r>
              <a:rPr lang="en-US" sz="2200" dirty="0"/>
              <a:t>Written notice to the parties of allegations, dismissal, delays, meetings, interviews, and hearings </a:t>
            </a:r>
          </a:p>
          <a:p>
            <a:pPr marL="342900" indent="-228600" algn="just">
              <a:spcBef>
                <a:spcPts val="500"/>
              </a:spcBef>
              <a:buFont typeface="Arial" panose="020B0604020202020204" pitchFamily="34" charset="0"/>
              <a:buChar char="•"/>
            </a:pPr>
            <a:r>
              <a:rPr lang="en-US" sz="2200" dirty="0"/>
              <a:t>Opportunity to have an advisor of the party’s choice at any meeting or proceeding.</a:t>
            </a:r>
          </a:p>
          <a:p>
            <a:pPr marL="342900" indent="-228600" algn="just">
              <a:spcBef>
                <a:spcPts val="500"/>
              </a:spcBef>
              <a:buFont typeface="Arial" panose="020B0604020202020204" pitchFamily="34" charset="0"/>
              <a:buChar char="•"/>
            </a:pPr>
            <a:r>
              <a:rPr lang="en-US" sz="2200" dirty="0"/>
              <a:t>Equitable access to relevant and not otherwise impermissible evidence or to a written report summarizing the evidence.</a:t>
            </a:r>
          </a:p>
          <a:p>
            <a:pPr marL="342900" indent="-342900">
              <a:buFont typeface="Arial" panose="020B0604020202020204" pitchFamily="34" charset="0"/>
              <a:buChar char="•"/>
            </a:pPr>
            <a:endParaRPr lang="en-US" sz="2200" dirty="0"/>
          </a:p>
          <a:p>
            <a:pPr algn="ctr"/>
            <a:r>
              <a:rPr lang="en-US" sz="2200" dirty="0"/>
              <a:t>34 C.F.R. § 106.46(c), 106.46(d), 106.46(e)(1) and 106.46(e)(5)</a:t>
            </a:r>
          </a:p>
          <a:p>
            <a:r>
              <a:rPr lang="en-US" sz="2400" b="0" i="0" u="none" strike="noStrike" baseline="0" dirty="0">
                <a:solidFill>
                  <a:srgbClr val="000000"/>
                </a:solidFill>
                <a:latin typeface="Times New Roman" panose="02020603050405020304" pitchFamily="18" charset="0"/>
              </a:rPr>
              <a:t>	</a:t>
            </a:r>
          </a:p>
          <a:p>
            <a:pPr marL="342900" indent="-342900">
              <a:buFont typeface="Arial" panose="020B0604020202020204" pitchFamily="34" charset="0"/>
              <a:buChar char="•"/>
            </a:pPr>
            <a:endParaRPr lang="en-US" dirty="0"/>
          </a:p>
          <a:p>
            <a:pPr marL="342900" indent="-342900" algn="ctr">
              <a:buFont typeface="Arial" panose="020B0604020202020204" pitchFamily="34" charset="0"/>
              <a:buChar char="•"/>
            </a:pPr>
            <a:endParaRPr lang="en-US" dirty="0"/>
          </a:p>
        </p:txBody>
      </p:sp>
      <p:sp>
        <p:nvSpPr>
          <p:cNvPr id="4" name="Title 3"/>
          <p:cNvSpPr>
            <a:spLocks noGrp="1"/>
          </p:cNvSpPr>
          <p:nvPr>
            <p:ph type="title"/>
          </p:nvPr>
        </p:nvSpPr>
        <p:spPr>
          <a:xfrm>
            <a:off x="1386764" y="1262693"/>
            <a:ext cx="9412287" cy="955379"/>
          </a:xfrm>
        </p:spPr>
        <p:txBody>
          <a:bodyPr/>
          <a:lstStyle/>
          <a:p>
            <a:r>
              <a:rPr lang="en-US" dirty="0">
                <a:ea typeface="+mn-ea"/>
                <a:cs typeface="+mn-cs"/>
              </a:rPr>
              <a:t>Proposed Requirements: Sex-Based Harassment Complaints Involving a Postsecondary Student </a:t>
            </a:r>
            <a:r>
              <a:rPr lang="en-US" sz="2400" dirty="0">
                <a:ea typeface="+mn-ea"/>
                <a:cs typeface="+mn-cs"/>
              </a:rPr>
              <a:t>	</a:t>
            </a:r>
            <a:br>
              <a:rPr lang="en-US" sz="3600" b="0" i="0" u="none" strike="noStrike" baseline="0" dirty="0">
                <a:solidFill>
                  <a:srgbClr val="000000"/>
                </a:solidFill>
              </a:rPr>
            </a:br>
            <a:endParaRPr lang="en-US" dirty="0"/>
          </a:p>
        </p:txBody>
      </p:sp>
    </p:spTree>
    <p:extLst>
      <p:ext uri="{BB962C8B-B14F-4D97-AF65-F5344CB8AC3E}">
        <p14:creationId xmlns:p14="http://schemas.microsoft.com/office/powerpoint/2010/main" val="363774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5" y="2643188"/>
            <a:ext cx="9412287" cy="4214812"/>
          </a:xfrm>
        </p:spPr>
        <p:txBody>
          <a:bodyPr/>
          <a:lstStyle/>
          <a:p>
            <a:pPr marL="342900" indent="-228600" algn="just">
              <a:spcBef>
                <a:spcPts val="500"/>
              </a:spcBef>
              <a:buFont typeface="Arial" panose="020B0604020202020204" pitchFamily="34" charset="0"/>
              <a:buChar char="•"/>
            </a:pPr>
            <a:r>
              <a:rPr lang="en-US" sz="1800" b="1" dirty="0"/>
              <a:t>Supportive Measures are n</a:t>
            </a:r>
            <a:r>
              <a:rPr lang="en-US" sz="1800" b="1" i="0" u="none" strike="noStrike" baseline="0" dirty="0"/>
              <a:t>on-disciplinary, non-punitive individualized measures</a:t>
            </a:r>
            <a:r>
              <a:rPr lang="en-US" sz="1800" b="0" i="0" u="none" strike="noStrike" baseline="0" dirty="0"/>
              <a:t> offered as appropriate, as reasonably available, without unreasonably burdening a party, and without fee or charge to the complainant or respondent to:</a:t>
            </a:r>
          </a:p>
          <a:p>
            <a:pPr marL="1028700" lvl="1" algn="just"/>
            <a:r>
              <a:rPr lang="en-US" sz="1800" dirty="0"/>
              <a:t>R</a:t>
            </a:r>
            <a:r>
              <a:rPr lang="en-US" sz="1800" b="0" i="0" u="none" strike="noStrike" baseline="0" dirty="0"/>
              <a:t>estore or preserve that party’s access to the recipient’s education program or activity, including temporary measures that burden a respondent imposed for non-punitive and non-disciplinary reasons and that are designed to protect the safety of the complainant or the recipient’s educational environment, or deter the respondent from engaging in sex-based harassment; or </a:t>
            </a:r>
          </a:p>
          <a:p>
            <a:pPr marL="1028700" lvl="1" algn="just"/>
            <a:r>
              <a:rPr lang="en-US" sz="1800" b="0" i="0" u="none" strike="noStrike" baseline="0"/>
              <a:t>Provide support </a:t>
            </a:r>
            <a:r>
              <a:rPr lang="en-US" sz="1800" b="0" i="0" u="none" strike="noStrike" baseline="0" dirty="0"/>
              <a:t>during the recipient’s grievance procedures.</a:t>
            </a:r>
          </a:p>
          <a:p>
            <a:pPr marL="342900" indent="-228600" algn="just">
              <a:spcBef>
                <a:spcPts val="500"/>
              </a:spcBef>
              <a:buFont typeface="Arial" panose="020B0604020202020204" pitchFamily="34" charset="0"/>
              <a:buChar char="•"/>
            </a:pPr>
            <a:r>
              <a:rPr lang="en-US" sz="1800" b="0" i="0" u="none" strike="noStrike" baseline="0" dirty="0"/>
              <a:t>Supportive measures can be offered without a complaint. </a:t>
            </a:r>
            <a:endParaRPr lang="en-US" sz="1800" b="0" i="0" u="none" strike="noStrike" baseline="0" dirty="0">
              <a:solidFill>
                <a:srgbClr val="000000"/>
              </a:solidFill>
              <a:highlight>
                <a:srgbClr val="FFFF00"/>
              </a:highlight>
            </a:endParaRPr>
          </a:p>
          <a:p>
            <a:pPr algn="ctr"/>
            <a:endParaRPr lang="en-US" dirty="0">
              <a:highlight>
                <a:srgbClr val="FFFF00"/>
              </a:highlight>
            </a:endParaRPr>
          </a:p>
          <a:p>
            <a:pPr algn="ctr"/>
            <a:r>
              <a:rPr lang="en-US" sz="1800" b="0" i="0" u="none" strike="noStrike" baseline="0" dirty="0">
                <a:solidFill>
                  <a:srgbClr val="7F7F7F"/>
                </a:solidFill>
              </a:rPr>
              <a:t>34 C.F.R. § 106.44(g)</a:t>
            </a:r>
          </a:p>
          <a:p>
            <a:pPr marL="342900" indent="-342900" algn="ctr">
              <a:buFont typeface="Arial" panose="020B0604020202020204" pitchFamily="34" charset="0"/>
              <a:buChar char="•"/>
            </a:pPr>
            <a:endParaRPr lang="en-US" dirty="0">
              <a:highlight>
                <a:srgbClr val="FFFF00"/>
              </a:highlight>
            </a:endParaRPr>
          </a:p>
          <a:p>
            <a:pPr marL="342900" indent="-342900" algn="ctr">
              <a:buFont typeface="Arial" panose="020B0604020202020204" pitchFamily="34" charset="0"/>
              <a:buChar char="•"/>
            </a:pPr>
            <a:endParaRPr lang="en-US" dirty="0">
              <a:highlight>
                <a:srgbClr val="FFFF00"/>
              </a:highlight>
            </a:endParaRPr>
          </a:p>
        </p:txBody>
      </p:sp>
      <p:sp>
        <p:nvSpPr>
          <p:cNvPr id="4" name="Title 3"/>
          <p:cNvSpPr>
            <a:spLocks noGrp="1"/>
          </p:cNvSpPr>
          <p:nvPr>
            <p:ph type="title"/>
          </p:nvPr>
        </p:nvSpPr>
        <p:spPr>
          <a:xfrm>
            <a:off x="1386764" y="1537007"/>
            <a:ext cx="9412287" cy="955379"/>
          </a:xfrm>
        </p:spPr>
        <p:txBody>
          <a:bodyPr/>
          <a:lstStyle/>
          <a:p>
            <a:r>
              <a:rPr lang="en-US" dirty="0"/>
              <a:t>Proposed Definition: Supportive Measures </a:t>
            </a:r>
            <a:br>
              <a:rPr lang="en-US" dirty="0"/>
            </a:br>
            <a:endParaRPr lang="en-US" dirty="0"/>
          </a:p>
        </p:txBody>
      </p:sp>
      <p:pic>
        <p:nvPicPr>
          <p:cNvPr id="5" name="Picture 2">
            <a:extLst>
              <a:ext uri="{FF2B5EF4-FFF2-40B4-BE49-F238E27FC236}">
                <a16:creationId xmlns:a16="http://schemas.microsoft.com/office/drawing/2014/main" id="{911B37DC-4303-11A4-74AE-D4BCE0AAB8D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bwMode="auto">
          <a:xfrm>
            <a:off x="9133840" y="4964964"/>
            <a:ext cx="2519680" cy="117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4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767309" y="1019709"/>
            <a:ext cx="6586491" cy="1286160"/>
          </a:xfrm>
        </p:spPr>
        <p:txBody>
          <a:bodyPr vert="horz" lIns="91440" tIns="45720" rIns="91440" bIns="45720" rtlCol="0" anchor="b">
            <a:normAutofit/>
          </a:bodyPr>
          <a:lstStyle/>
          <a:p>
            <a:pPr algn="l"/>
            <a:r>
              <a:rPr lang="en-US" sz="4100" dirty="0">
                <a:solidFill>
                  <a:srgbClr val="7F7F7F"/>
                </a:solidFill>
              </a:rPr>
              <a:t>Presenter Background </a:t>
            </a:r>
            <a:br>
              <a:rPr lang="en-US" sz="4100" dirty="0">
                <a:solidFill>
                  <a:schemeClr val="tx1"/>
                </a:solidFill>
                <a:latin typeface="+mj-lt"/>
              </a:rPr>
            </a:br>
            <a:endParaRPr lang="en-US" sz="4100" dirty="0">
              <a:solidFill>
                <a:schemeClr val="tx1"/>
              </a:solidFill>
              <a:latin typeface="+mj-lt"/>
            </a:endParaRPr>
          </a:p>
        </p:txBody>
      </p:sp>
      <p:sp>
        <p:nvSpPr>
          <p:cNvPr id="3" name="Content Placeholder 2"/>
          <p:cNvSpPr>
            <a:spLocks noGrp="1"/>
          </p:cNvSpPr>
          <p:nvPr>
            <p:ph sz="quarter" idx="13"/>
          </p:nvPr>
        </p:nvSpPr>
        <p:spPr>
          <a:xfrm>
            <a:off x="4965431" y="2438400"/>
            <a:ext cx="6586489" cy="3785419"/>
          </a:xfr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kumimoji="0" lang="en-US" sz="1800" b="1" i="0" u="none" strike="noStrike" cap="none" spc="0" normalizeH="0" baseline="0" noProof="0" dirty="0">
                <a:ln>
                  <a:noFill/>
                </a:ln>
                <a:solidFill>
                  <a:srgbClr val="7F7F7F"/>
                </a:solidFill>
                <a:effectLst/>
                <a:uLnTx/>
                <a:uFillTx/>
              </a:rPr>
              <a:t>Brandon Sherman </a:t>
            </a:r>
            <a:endParaRPr kumimoji="0" lang="en-US" sz="1800" b="0" i="0" u="none" strike="noStrike" cap="none" spc="0" normalizeH="0" baseline="0" noProof="0" dirty="0">
              <a:ln>
                <a:noFill/>
              </a:ln>
              <a:solidFill>
                <a:srgbClr val="7F7F7F"/>
              </a:solidFill>
              <a:effectLst/>
              <a:uLnTx/>
              <a:uFillTx/>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solidFill>
                  <a:srgbClr val="7F7F7F"/>
                </a:solidFill>
                <a:effectLst/>
                <a:uLnTx/>
                <a:uFillTx/>
              </a:rPr>
              <a:t>Practice and Experience </a:t>
            </a:r>
          </a:p>
          <a:p>
            <a:pPr marL="685800" marR="0" lvl="1" fontAlgn="auto">
              <a:spcBef>
                <a:spcPts val="500"/>
              </a:spcBef>
              <a:spcAft>
                <a:spcPts val="0"/>
              </a:spcAft>
              <a:buClrTx/>
              <a:buSzTx/>
              <a:tabLst/>
              <a:defRPr/>
            </a:pPr>
            <a:r>
              <a:rPr kumimoji="0" lang="en-US" sz="1800" b="0" i="0" u="none" strike="noStrike" cap="none" spc="0" normalizeH="0" baseline="0" noProof="0" dirty="0">
                <a:ln>
                  <a:noFill/>
                </a:ln>
                <a:effectLst/>
                <a:uLnTx/>
                <a:uFillTx/>
              </a:rPr>
              <a:t>Previous Experience: Senior Counsel to the Deputy Secretary of Education  </a:t>
            </a:r>
          </a:p>
          <a:p>
            <a:pPr marL="685800" marR="0" lvl="1" fontAlgn="auto">
              <a:spcBef>
                <a:spcPts val="500"/>
              </a:spcBef>
              <a:spcAft>
                <a:spcPts val="0"/>
              </a:spcAft>
              <a:buClrTx/>
              <a:buSzTx/>
              <a:tabLst/>
              <a:defRPr/>
            </a:pPr>
            <a:r>
              <a:rPr kumimoji="0" lang="en-US" sz="1800" b="0" i="0" u="none" strike="noStrike" cap="none" spc="0" normalizeH="0" baseline="0" noProof="0" dirty="0">
                <a:ln>
                  <a:noFill/>
                </a:ln>
                <a:effectLst/>
                <a:uLnTx/>
                <a:uFillTx/>
              </a:rPr>
              <a:t>Counsels clients on the rules and procedures related to federal financial aid, accreditation, Title IX, cybersecurity, and advertising and marketing issues. </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solidFill>
                  <a:srgbClr val="7F7F7F"/>
                </a:solidFill>
                <a:effectLst/>
                <a:uLnTx/>
                <a:uFillTx/>
              </a:rPr>
              <a:t>Contact Information</a:t>
            </a:r>
          </a:p>
          <a:p>
            <a:pPr marL="685800" marR="0" lvl="1" fontAlgn="auto">
              <a:spcBef>
                <a:spcPts val="500"/>
              </a:spcBef>
              <a:spcAft>
                <a:spcPts val="0"/>
              </a:spcAft>
              <a:buClrTx/>
              <a:buSzTx/>
              <a:tabLst/>
              <a:defRPr/>
            </a:pPr>
            <a:r>
              <a:rPr kumimoji="0" lang="en-US" sz="1800" b="0" i="0" u="none" strike="noStrike" cap="none" spc="0" normalizeH="0" baseline="0" noProof="0" dirty="0">
                <a:ln>
                  <a:noFill/>
                </a:ln>
                <a:effectLst/>
                <a:uLnTx/>
                <a:uFillTx/>
              </a:rPr>
              <a:t>Bsherman@MaynardCooper.com </a:t>
            </a:r>
          </a:p>
          <a:p>
            <a:pPr marL="685800" marR="0" lvl="1" fontAlgn="auto">
              <a:spcBef>
                <a:spcPts val="500"/>
              </a:spcBef>
              <a:spcAft>
                <a:spcPts val="0"/>
              </a:spcAft>
              <a:buClrTx/>
              <a:buSzTx/>
              <a:tabLst/>
              <a:defRPr/>
            </a:pPr>
            <a:r>
              <a:rPr kumimoji="0" lang="en-US" sz="1800" b="0" i="0" u="none" strike="noStrike" cap="none" spc="0" normalizeH="0" baseline="0" noProof="0" dirty="0">
                <a:ln>
                  <a:noFill/>
                </a:ln>
                <a:effectLst/>
                <a:uLnTx/>
                <a:uFillTx/>
              </a:rPr>
              <a:t>(202) 868-5925 </a:t>
            </a:r>
          </a:p>
          <a:p>
            <a:pPr indent="-228600">
              <a:lnSpc>
                <a:spcPct val="90000"/>
              </a:lnSpc>
              <a:buFont typeface="Arial" panose="020B0604020202020204" pitchFamily="34" charset="0"/>
              <a:buChar char="•"/>
            </a:pPr>
            <a:endParaRPr lang="en-US" sz="2000" dirty="0">
              <a:solidFill>
                <a:schemeClr val="tx1"/>
              </a:solidFill>
              <a:latin typeface="+mn-lt"/>
            </a:endParaRPr>
          </a:p>
        </p:txBody>
      </p:sp>
      <p:pic>
        <p:nvPicPr>
          <p:cNvPr id="5" name="Picture 2">
            <a:extLst>
              <a:ext uri="{FF2B5EF4-FFF2-40B4-BE49-F238E27FC236}">
                <a16:creationId xmlns:a16="http://schemas.microsoft.com/office/drawing/2014/main" id="{B1F0258A-6440-AF9E-CB4F-64B6E1B97271}"/>
              </a:ext>
            </a:extLst>
          </p:cNvPr>
          <p:cNvPicPr>
            <a:picLocks noChangeAspect="1" noChangeArrowheads="1"/>
          </p:cNvPicPr>
          <p:nvPr>
            <p:custDataLst>
              <p:tags r:id="rId1"/>
            </p:custDataLst>
          </p:nvPr>
        </p:nvPicPr>
        <p:blipFill rotWithShape="1">
          <a:blip r:embed="rId3">
            <a:extLst>
              <a:ext uri="{28A0092B-C50C-407E-A947-70E740481C1C}">
                <a14:useLocalDpi xmlns:a14="http://schemas.microsoft.com/office/drawing/2010/main" val="0"/>
              </a:ext>
            </a:extLst>
          </a:blip>
          <a:srcRect l="23417" r="15917"/>
          <a:stretch/>
        </p:blipFill>
        <p:spPr bwMode="auto">
          <a:xfrm>
            <a:off x="1280677" y="1156289"/>
            <a:ext cx="2689639" cy="3979125"/>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776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lgn="r">
              <a:spcAft>
                <a:spcPts val="600"/>
              </a:spcAft>
              <a:defRPr/>
            </a:pPr>
            <a:fld id="{8A21C35A-F8A6-C443-8555-167434195472}" type="slidenum">
              <a:rPr lang="en-US" sz="1200" b="0" smtClean="0">
                <a:solidFill>
                  <a:prstClr val="black">
                    <a:tint val="75000"/>
                  </a:prstClr>
                </a:solidFill>
                <a:latin typeface="Calibri" panose="020F0502020204030204"/>
              </a:rPr>
              <a:pPr algn="r">
                <a:spcAft>
                  <a:spcPts val="600"/>
                </a:spcAft>
                <a:defRPr/>
              </a:pPr>
              <a:t>3</a:t>
            </a:fld>
            <a:endParaRPr lang="en-US" sz="1200" b="0">
              <a:solidFill>
                <a:prstClr val="black">
                  <a:tint val="75000"/>
                </a:prstClr>
              </a:solidFill>
              <a:latin typeface="Calibri" panose="020F0502020204030204"/>
            </a:endParaRPr>
          </a:p>
        </p:txBody>
      </p:sp>
    </p:spTree>
    <p:extLst>
      <p:ext uri="{BB962C8B-B14F-4D97-AF65-F5344CB8AC3E}">
        <p14:creationId xmlns:p14="http://schemas.microsoft.com/office/powerpoint/2010/main" val="299721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A21C35A-F8A6-C443-8555-167434195472}" type="slidenum">
              <a:rPr kumimoji="0" lang="en-US" sz="1300" b="1" i="0" u="none" strike="noStrike" kern="1200" cap="none" spc="0" normalizeH="0" baseline="0" noProof="0" smtClean="0">
                <a:ln>
                  <a:noFill/>
                </a:ln>
                <a:solidFill>
                  <a:srgbClr val="C51638"/>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300" b="1" i="0" u="none" strike="noStrike" kern="1200" cap="none" spc="0" normalizeH="0" baseline="0" noProof="0" dirty="0">
              <a:ln>
                <a:noFill/>
              </a:ln>
              <a:solidFill>
                <a:srgbClr val="C51638"/>
              </a:solidFill>
              <a:effectLst/>
              <a:uLnTx/>
              <a:uFillTx/>
              <a:latin typeface="Georgia" panose="02040502050405020303" pitchFamily="18" charset="0"/>
              <a:ea typeface="+mn-ea"/>
              <a:cs typeface="+mn-cs"/>
            </a:endParaRPr>
          </a:p>
        </p:txBody>
      </p:sp>
      <p:sp>
        <p:nvSpPr>
          <p:cNvPr id="3" name="Content Placeholder 2"/>
          <p:cNvSpPr>
            <a:spLocks noGrp="1"/>
          </p:cNvSpPr>
          <p:nvPr>
            <p:ph sz="quarter" idx="13"/>
          </p:nvPr>
        </p:nvSpPr>
        <p:spPr>
          <a:xfrm>
            <a:off x="1386763" y="2320955"/>
            <a:ext cx="9412287" cy="4535991"/>
          </a:xfrm>
        </p:spPr>
        <p:txBody>
          <a:bodyPr/>
          <a:lstStyle/>
          <a:p>
            <a:pPr marL="342900" marR="0" lvl="0" indent="-22860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rPr>
              <a:t> Examples of supportive measures:</a:t>
            </a:r>
          </a:p>
          <a:p>
            <a:pPr marL="1028700" marR="0" lvl="1" algn="just" defTabSz="914400" rtl="0" eaLnBrk="1" fontAlgn="auto" latinLnBrk="0" hangingPunct="1">
              <a:lnSpc>
                <a:spcPct val="90000"/>
              </a:lnSpc>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rPr>
              <a:t>Counseling</a:t>
            </a:r>
          </a:p>
          <a:p>
            <a:pPr marL="1028700" marR="0" lvl="1" algn="just" defTabSz="914400" rtl="0" eaLnBrk="1" fontAlgn="auto" latinLnBrk="0" hangingPunct="1">
              <a:lnSpc>
                <a:spcPct val="90000"/>
              </a:lnSpc>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rPr>
              <a:t>Extension of deadlines</a:t>
            </a:r>
          </a:p>
          <a:p>
            <a:pPr marL="1028700" marR="0" lvl="1" algn="just" defTabSz="914400" rtl="0" eaLnBrk="1" fontAlgn="auto" latinLnBrk="0" hangingPunct="1">
              <a:lnSpc>
                <a:spcPct val="90000"/>
              </a:lnSpc>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rPr>
              <a:t>Restrictions on contact between the parties</a:t>
            </a:r>
          </a:p>
          <a:p>
            <a:pPr marL="1028700" marR="0" lvl="1" algn="just" defTabSz="914400" rtl="0" eaLnBrk="1" fontAlgn="auto" latinLnBrk="0" hangingPunct="1">
              <a:lnSpc>
                <a:spcPct val="90000"/>
              </a:lnSpc>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rPr>
              <a:t>Voluntary or involuntary changes in class </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1800" dirty="0"/>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endParaRPr>
          </a:p>
          <a:p>
            <a:pPr algn="ctr"/>
            <a:r>
              <a:rPr lang="en-US" sz="1800" b="0" i="0" u="none" strike="noStrike" baseline="0" dirty="0">
                <a:solidFill>
                  <a:srgbClr val="7F7F7F"/>
                </a:solidFill>
              </a:rPr>
              <a:t>34 C.F.R § 106.44(g)	</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endParaRPr>
          </a:p>
          <a:p>
            <a:pPr marL="342900" indent="-342900">
              <a:buFont typeface="Arial" panose="020B0604020202020204" pitchFamily="34" charset="0"/>
              <a:buChar char="•"/>
            </a:pPr>
            <a:endParaRPr lang="en-US" dirty="0">
              <a:highlight>
                <a:srgbClr val="FFFF00"/>
              </a:highlight>
            </a:endParaRPr>
          </a:p>
        </p:txBody>
      </p:sp>
      <p:sp>
        <p:nvSpPr>
          <p:cNvPr id="4" name="Title 3"/>
          <p:cNvSpPr>
            <a:spLocks noGrp="1"/>
          </p:cNvSpPr>
          <p:nvPr>
            <p:ph type="title"/>
          </p:nvPr>
        </p:nvSpPr>
        <p:spPr>
          <a:xfrm>
            <a:off x="1386764" y="1365576"/>
            <a:ext cx="9412287" cy="955379"/>
          </a:xfrm>
        </p:spPr>
        <p:txBody>
          <a:bodyPr/>
          <a:lstStyle/>
          <a:p>
            <a:r>
              <a:rPr lang="en-US" dirty="0"/>
              <a:t>Proposed Definition: Supportive Measures </a:t>
            </a:r>
            <a:br>
              <a:rPr lang="en-US" dirty="0"/>
            </a:br>
            <a:endParaRPr lang="en-US" dirty="0"/>
          </a:p>
        </p:txBody>
      </p:sp>
    </p:spTree>
    <p:extLst>
      <p:ext uri="{BB962C8B-B14F-4D97-AF65-F5344CB8AC3E}">
        <p14:creationId xmlns:p14="http://schemas.microsoft.com/office/powerpoint/2010/main" val="2422472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31</a:t>
            </a:fld>
            <a:endParaRPr lang="en-US" dirty="0"/>
          </a:p>
        </p:txBody>
      </p:sp>
      <p:sp>
        <p:nvSpPr>
          <p:cNvPr id="3" name="Content Placeholder 2"/>
          <p:cNvSpPr>
            <a:spLocks noGrp="1"/>
          </p:cNvSpPr>
          <p:nvPr>
            <p:ph sz="quarter" idx="13"/>
          </p:nvPr>
        </p:nvSpPr>
        <p:spPr>
          <a:xfrm>
            <a:off x="1386765" y="2433096"/>
            <a:ext cx="9412287" cy="4214812"/>
          </a:xfrm>
        </p:spPr>
        <p:txBody>
          <a:bodyPr/>
          <a:lstStyle/>
          <a:p>
            <a:pPr marL="346075" indent="-228600" algn="just">
              <a:spcBef>
                <a:spcPts val="500"/>
              </a:spcBef>
              <a:buFont typeface="Arial" panose="020B0604020202020204" pitchFamily="34" charset="0"/>
              <a:buChar char="•"/>
              <a:defRPr/>
            </a:pPr>
            <a:r>
              <a:rPr kumimoji="0" lang="en-US" sz="1800" b="0" i="0" u="none" strike="noStrike" kern="1200" cap="none" spc="0" normalizeH="0" baseline="0" noProof="0" dirty="0">
                <a:ln>
                  <a:noFill/>
                </a:ln>
                <a:effectLst/>
                <a:uLnTx/>
                <a:uFillTx/>
                <a:cs typeface="Arial"/>
              </a:rPr>
              <a:t>The recipient </a:t>
            </a:r>
            <a:r>
              <a:rPr kumimoji="0" lang="en-US" sz="1800" b="1" i="0" u="none" strike="noStrike" kern="1200" cap="none" spc="0" normalizeH="0" baseline="0" noProof="0" dirty="0">
                <a:ln>
                  <a:noFill/>
                </a:ln>
                <a:effectLst/>
                <a:uLnTx/>
                <a:uFillTx/>
                <a:cs typeface="Arial"/>
              </a:rPr>
              <a:t>may offer an informal resolution </a:t>
            </a:r>
            <a:r>
              <a:rPr kumimoji="0" lang="en-US" sz="1800" b="0" i="0" u="none" strike="noStrike" kern="1200" cap="none" spc="0" normalizeH="0" baseline="0" noProof="0" dirty="0">
                <a:ln>
                  <a:noFill/>
                </a:ln>
                <a:effectLst/>
                <a:uLnTx/>
                <a:uFillTx/>
                <a:cs typeface="Arial"/>
              </a:rPr>
              <a:t>process if appropriate whenever it receives a complaint of sex discrimination or has information about conduct that may constitute sex discrimination.</a:t>
            </a:r>
          </a:p>
          <a:p>
            <a:pPr marL="346075" indent="-228600" algn="just">
              <a:spcBef>
                <a:spcPts val="500"/>
              </a:spcBef>
              <a:buFont typeface="Arial" panose="020B0604020202020204" pitchFamily="34" charset="0"/>
              <a:buChar char="•"/>
              <a:defRPr/>
            </a:pPr>
            <a:r>
              <a:rPr kumimoji="0" lang="en-US" sz="1800" b="0" i="0" u="none" strike="noStrike" kern="1200" cap="none" spc="0" normalizeH="0" baseline="0" noProof="0" dirty="0">
                <a:ln>
                  <a:noFill/>
                </a:ln>
                <a:effectLst/>
                <a:uLnTx/>
                <a:uFillTx/>
                <a:cs typeface="Arial"/>
              </a:rPr>
              <a:t>Participation in informal resolution must be voluntary. </a:t>
            </a:r>
          </a:p>
          <a:p>
            <a:pPr marL="346075" indent="-228600" algn="just">
              <a:spcBef>
                <a:spcPts val="500"/>
              </a:spcBef>
              <a:buFont typeface="Arial" panose="020B0604020202020204" pitchFamily="34" charset="0"/>
              <a:buChar char="•"/>
              <a:defRPr/>
            </a:pPr>
            <a:r>
              <a:rPr kumimoji="0" lang="en-US" sz="1800" b="0" i="0" u="none" strike="noStrike" kern="1200" cap="none" spc="0" normalizeH="0" baseline="0" noProof="0" dirty="0">
                <a:ln>
                  <a:noFill/>
                </a:ln>
                <a:effectLst/>
                <a:uLnTx/>
                <a:uFillTx/>
                <a:cs typeface="Arial"/>
              </a:rPr>
              <a:t>Informal resolution is not permitted in situations in which an employee is accused of sex discrimination against a student</a:t>
            </a:r>
            <a:r>
              <a:rPr kumimoji="0" lang="en-US" sz="2200" b="0" i="0" u="none" strike="noStrike" kern="1200" cap="none" spc="0" normalizeH="0" baseline="0" noProof="0" dirty="0">
                <a:ln>
                  <a:noFill/>
                </a:ln>
                <a:effectLst/>
                <a:uLnTx/>
                <a:uFillTx/>
                <a:cs typeface="Arial"/>
              </a:rPr>
              <a:t>. </a:t>
            </a:r>
            <a:endParaRPr lang="en-US" sz="2800" b="0" i="0" u="none" strike="noStrike" baseline="0" dirty="0">
              <a:latin typeface="Times New Roman" panose="02020603050405020304" pitchFamily="18" charset="0"/>
            </a:endParaRPr>
          </a:p>
          <a:p>
            <a:pPr algn="ctr"/>
            <a:endParaRPr lang="en-US" sz="2400" b="0" i="0" u="none" strike="noStrike" baseline="0" dirty="0">
              <a:solidFill>
                <a:srgbClr val="7F7F7F"/>
              </a:solidFill>
              <a:latin typeface="Times New Roman" panose="02020603050405020304" pitchFamily="18" charset="0"/>
            </a:endParaRPr>
          </a:p>
          <a:p>
            <a:pPr algn="ctr"/>
            <a:r>
              <a:rPr lang="en-US" sz="1800" dirty="0">
                <a:cs typeface="Arial"/>
              </a:rPr>
              <a:t>34 C.F.R. § 106.45(j)</a:t>
            </a:r>
          </a:p>
          <a:p>
            <a:r>
              <a:rPr lang="en-US" sz="2400" b="0" i="0" u="none" strike="noStrike" baseline="0" dirty="0">
                <a:solidFill>
                  <a:srgbClr val="000000"/>
                </a:solidFill>
                <a:latin typeface="Times New Roman" panose="02020603050405020304" pitchFamily="18" charset="0"/>
              </a:rPr>
              <a:t>	</a:t>
            </a:r>
          </a:p>
          <a:p>
            <a:pPr marL="346075" indent="-342900" algn="ctr">
              <a:spcBef>
                <a:spcPts val="0"/>
              </a:spcBef>
              <a:spcAft>
                <a:spcPts val="1200"/>
              </a:spcAft>
              <a:buFont typeface="Arial" panose="020B0604020202020204" pitchFamily="34" charset="0"/>
              <a:buChar char="•"/>
              <a:defRPr/>
            </a:pPr>
            <a:endParaRPr kumimoji="0" lang="en-US" sz="2200" b="0" i="0" u="none" strike="noStrike" kern="1200" cap="none" spc="0" normalizeH="0" baseline="0" noProof="0" dirty="0">
              <a:ln>
                <a:noFill/>
              </a:ln>
              <a:effectLst/>
              <a:uLnTx/>
              <a:uFillTx/>
              <a:cs typeface="Arial"/>
            </a:endParaRPr>
          </a:p>
          <a:p>
            <a:pPr marL="460375" marR="0" lvl="1" indent="0" algn="l" defTabSz="914400" rtl="0" eaLnBrk="1" fontAlgn="auto" latinLnBrk="0" hangingPunct="1">
              <a:lnSpc>
                <a:spcPct val="100000"/>
              </a:lnSpc>
              <a:spcBef>
                <a:spcPts val="0"/>
              </a:spcBef>
              <a:spcAft>
                <a:spcPts val="1200"/>
              </a:spcAft>
              <a:buClrTx/>
              <a:buSz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Lato Medium" panose="020F0502020204030203"/>
              <a:cs typeface="Arial"/>
            </a:endParaRP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4" y="1118833"/>
            <a:ext cx="9412287" cy="955379"/>
          </a:xfrm>
        </p:spPr>
        <p:txBody>
          <a:bodyPr/>
          <a:lstStyle/>
          <a:p>
            <a:r>
              <a:rPr lang="en-US" dirty="0"/>
              <a:t>Proposed Requirements: Informal Resolution </a:t>
            </a:r>
          </a:p>
        </p:txBody>
      </p:sp>
    </p:spTree>
    <p:extLst>
      <p:ext uri="{BB962C8B-B14F-4D97-AF65-F5344CB8AC3E}">
        <p14:creationId xmlns:p14="http://schemas.microsoft.com/office/powerpoint/2010/main" val="2244661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32</a:t>
            </a:fld>
            <a:endParaRPr lang="en-US" dirty="0"/>
          </a:p>
        </p:txBody>
      </p:sp>
      <p:sp>
        <p:nvSpPr>
          <p:cNvPr id="3" name="Content Placeholder 2"/>
          <p:cNvSpPr>
            <a:spLocks noGrp="1"/>
          </p:cNvSpPr>
          <p:nvPr>
            <p:ph sz="quarter" idx="13"/>
          </p:nvPr>
        </p:nvSpPr>
        <p:spPr>
          <a:xfrm>
            <a:off x="1386766" y="2432042"/>
            <a:ext cx="9412287" cy="4214812"/>
          </a:xfrm>
        </p:spPr>
        <p:txBody>
          <a:bodyPr/>
          <a:lstStyle/>
          <a:p>
            <a:pPr marL="749808" indent="-228600" algn="just">
              <a:spcBef>
                <a:spcPts val="500"/>
              </a:spcBef>
              <a:buFont typeface="Arial" panose="020B0604020202020204" pitchFamily="34" charset="0"/>
              <a:buChar char="•"/>
            </a:pPr>
            <a:r>
              <a:rPr lang="en-US" dirty="0"/>
              <a:t>Establish reasonably prompt timeframes for all major stages.</a:t>
            </a:r>
          </a:p>
          <a:p>
            <a:pPr marL="749808" indent="-228600" algn="just">
              <a:spcBef>
                <a:spcPts val="500"/>
              </a:spcBef>
              <a:buFont typeface="Arial" panose="020B0604020202020204" pitchFamily="34" charset="0"/>
              <a:buChar char="•"/>
            </a:pPr>
            <a:r>
              <a:rPr kumimoji="0" lang="en-US" b="0" i="0" u="none" strike="noStrike" kern="1200" cap="none" spc="0" normalizeH="0" baseline="0" noProof="0" dirty="0">
                <a:ln>
                  <a:noFill/>
                </a:ln>
                <a:solidFill>
                  <a:srgbClr val="787E80"/>
                </a:solidFill>
                <a:effectLst/>
                <a:uLnTx/>
                <a:uFillTx/>
                <a:latin typeface="Georgia" panose="02040502050405020303" pitchFamily="18" charset="0"/>
                <a:ea typeface="+mn-ea"/>
                <a:cs typeface="+mn-cs"/>
              </a:rPr>
              <a:t>Take reasonable steps to protect the privacy of parties and witnesses.</a:t>
            </a:r>
          </a:p>
          <a:p>
            <a:pPr marL="749808" indent="-228600" algn="just">
              <a:spcBef>
                <a:spcPts val="500"/>
              </a:spcBef>
              <a:buFont typeface="Arial" panose="020B0604020202020204" pitchFamily="34" charset="0"/>
              <a:buChar char="•"/>
            </a:pPr>
            <a:r>
              <a:rPr lang="en-US" dirty="0"/>
              <a:t>Title IX Coordinator, investigators, and decisionmakers must not have conflicts of interest or bias.</a:t>
            </a:r>
          </a:p>
          <a:p>
            <a:pPr marL="342900" indent="-342900">
              <a:buFont typeface="Arial" panose="020B0604020202020204" pitchFamily="34" charset="0"/>
              <a:buChar char="•"/>
            </a:pPr>
            <a:endParaRPr lang="en-US" sz="1800" dirty="0"/>
          </a:p>
          <a:p>
            <a:pPr algn="ctr"/>
            <a:r>
              <a:rPr lang="en-US" sz="2200" dirty="0"/>
              <a:t>34 C.F.R. § 106.44(f)-(g)</a:t>
            </a:r>
          </a:p>
          <a:p>
            <a:pPr marL="342900" indent="-342900" algn="ctr">
              <a:buFont typeface="Arial" panose="020B0604020202020204" pitchFamily="34" charset="0"/>
              <a:buChar char="•"/>
            </a:pPr>
            <a:endParaRPr lang="en-US" sz="2200" dirty="0"/>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5" y="1017233"/>
            <a:ext cx="9412287" cy="955379"/>
          </a:xfrm>
        </p:spPr>
        <p:txBody>
          <a:bodyPr/>
          <a:lstStyle/>
          <a:p>
            <a:r>
              <a:rPr lang="en-US" dirty="0"/>
              <a:t>Proposed Requirements: General Grievance Procedures </a:t>
            </a:r>
          </a:p>
        </p:txBody>
      </p:sp>
    </p:spTree>
    <p:extLst>
      <p:ext uri="{BB962C8B-B14F-4D97-AF65-F5344CB8AC3E}">
        <p14:creationId xmlns:p14="http://schemas.microsoft.com/office/powerpoint/2010/main" val="140298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33</a:t>
            </a:fld>
            <a:endParaRPr lang="en-US" dirty="0"/>
          </a:p>
        </p:txBody>
      </p:sp>
      <p:sp>
        <p:nvSpPr>
          <p:cNvPr id="3" name="Content Placeholder 2"/>
          <p:cNvSpPr>
            <a:spLocks noGrp="1"/>
          </p:cNvSpPr>
          <p:nvPr>
            <p:ph sz="quarter" idx="13"/>
          </p:nvPr>
        </p:nvSpPr>
        <p:spPr>
          <a:xfrm>
            <a:off x="1187261" y="1893651"/>
            <a:ext cx="9412287" cy="4214812"/>
          </a:xfrm>
        </p:spPr>
        <p:txBody>
          <a:bodyPr/>
          <a:lstStyle/>
          <a:p>
            <a:pPr marL="288925" marR="0" lvl="0" indent="-228600" algn="just" defTabSz="914400" rtl="0" eaLnBrk="1" fontAlgn="auto" latinLnBrk="0" hangingPunct="1">
              <a:lnSpc>
                <a:spcPct val="100000"/>
              </a:lnSpc>
              <a:spcBef>
                <a:spcPts val="5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cs typeface="Arial"/>
              </a:rPr>
              <a:t>A recipient must </a:t>
            </a:r>
            <a:r>
              <a:rPr kumimoji="0" lang="en-US" sz="1800" b="1" i="0" u="none" strike="noStrike" kern="1200" cap="none" spc="0" normalizeH="0" baseline="0" noProof="0" dirty="0">
                <a:ln>
                  <a:noFill/>
                </a:ln>
                <a:solidFill>
                  <a:prstClr val="white">
                    <a:lumMod val="50000"/>
                  </a:prstClr>
                </a:solidFill>
                <a:effectLst/>
                <a:uLnTx/>
                <a:uFillTx/>
                <a:cs typeface="Arial"/>
              </a:rPr>
              <a:t>provide for adequate, reliable, and impartial investigation </a:t>
            </a:r>
            <a:r>
              <a:rPr kumimoji="0" lang="en-US" sz="1800" b="0" i="0" u="none" strike="noStrike" kern="1200" cap="none" spc="0" normalizeH="0" baseline="0" noProof="0" dirty="0">
                <a:ln>
                  <a:noFill/>
                </a:ln>
                <a:solidFill>
                  <a:prstClr val="white">
                    <a:lumMod val="50000"/>
                  </a:prstClr>
                </a:solidFill>
                <a:effectLst/>
                <a:uLnTx/>
                <a:uFillTx/>
                <a:cs typeface="Arial"/>
              </a:rPr>
              <a:t>of complaints.</a:t>
            </a:r>
            <a:endParaRPr lang="en-US" sz="1800" dirty="0"/>
          </a:p>
          <a:p>
            <a:pPr marL="1028700" lvl="1" algn="just"/>
            <a:r>
              <a:rPr lang="en-US" sz="1800" dirty="0"/>
              <a:t>There must be an equal opportunity for all parties to present relevant fact witnesses and other evidence.</a:t>
            </a:r>
          </a:p>
          <a:p>
            <a:pPr marL="1028700" lvl="1" algn="just"/>
            <a:r>
              <a:rPr kumimoji="0" lang="en-US" sz="1800" b="0" i="0" u="none" strike="noStrike" kern="1200" cap="none" spc="0" normalizeH="0" baseline="0" noProof="0" dirty="0">
                <a:ln>
                  <a:noFill/>
                </a:ln>
                <a:solidFill>
                  <a:srgbClr val="787E80"/>
                </a:solidFill>
                <a:effectLst/>
                <a:uLnTx/>
                <a:uFillTx/>
                <a:latin typeface="Georgia" panose="02040502050405020303" pitchFamily="18" charset="0"/>
                <a:ea typeface="+mn-ea"/>
                <a:cs typeface="+mn-cs"/>
              </a:rPr>
              <a:t>The burden is on the recipient to gather sufficient evidence.</a:t>
            </a:r>
            <a:endParaRPr lang="en-US" sz="1800" dirty="0"/>
          </a:p>
          <a:p>
            <a:pPr marL="1028700" lvl="1" algn="just"/>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mn-ea"/>
                <a:cs typeface="Arial"/>
              </a:rPr>
              <a:t>Review all evidence gathered through the investigation and determine what evidence is relevant and what evidence is impermissible regardless of relevance.</a:t>
            </a:r>
            <a:endParaRPr lang="en-US" sz="1800" dirty="0"/>
          </a:p>
          <a:p>
            <a:pPr marL="1028700" lvl="1" algn="just"/>
            <a:r>
              <a:rPr lang="en-US" sz="1800" dirty="0"/>
              <a:t>A description provided to the parties by the recipient of the relevant and not otherwise impermissible evidence, as well as a reasonable opportunity to respond.</a:t>
            </a:r>
          </a:p>
          <a:p>
            <a:endParaRPr lang="en-US" sz="2000" b="0" i="0" u="none" strike="noStrike" baseline="0" dirty="0">
              <a:latin typeface="Times New Roman" panose="02020603050405020304" pitchFamily="18" charset="0"/>
            </a:endParaRPr>
          </a:p>
          <a:p>
            <a:pPr algn="ctr"/>
            <a:r>
              <a:rPr lang="en-US" sz="1800" dirty="0">
                <a:solidFill>
                  <a:srgbClr val="7F7F7F"/>
                </a:solidFill>
              </a:rPr>
              <a:t>34 C.F.R. § 106.45(f)</a:t>
            </a:r>
          </a:p>
          <a:p>
            <a:r>
              <a:rPr lang="en-US" sz="1800" dirty="0">
                <a:solidFill>
                  <a:srgbClr val="7F7F7F"/>
                </a:solidFill>
              </a:rPr>
              <a:t>	</a:t>
            </a:r>
          </a:p>
          <a:p>
            <a:pPr marL="1028700" lvl="1" indent="-342900" algn="ctr"/>
            <a:endParaRPr lang="en-US" sz="1800" dirty="0"/>
          </a:p>
        </p:txBody>
      </p:sp>
      <p:sp>
        <p:nvSpPr>
          <p:cNvPr id="4" name="Title 3"/>
          <p:cNvSpPr>
            <a:spLocks noGrp="1"/>
          </p:cNvSpPr>
          <p:nvPr>
            <p:ph type="title"/>
          </p:nvPr>
        </p:nvSpPr>
        <p:spPr>
          <a:xfrm>
            <a:off x="1287014" y="861638"/>
            <a:ext cx="9412287" cy="955379"/>
          </a:xfrm>
        </p:spPr>
        <p:txBody>
          <a:bodyPr/>
          <a:lstStyle/>
          <a:p>
            <a:r>
              <a:rPr lang="en-US" dirty="0"/>
              <a:t>Proposed Requirements: Investigation</a:t>
            </a:r>
            <a:br>
              <a:rPr lang="en-US" dirty="0"/>
            </a:br>
            <a:endParaRPr lang="en-US" dirty="0"/>
          </a:p>
        </p:txBody>
      </p:sp>
    </p:spTree>
    <p:extLst>
      <p:ext uri="{BB962C8B-B14F-4D97-AF65-F5344CB8AC3E}">
        <p14:creationId xmlns:p14="http://schemas.microsoft.com/office/powerpoint/2010/main" val="1511710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34</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803275" marR="0" lvl="1" algn="just" defTabSz="914400" rtl="0" eaLnBrk="1" fontAlgn="auto" latinLnBrk="0" hangingPunct="1">
              <a:lnSpc>
                <a:spcPct val="100000"/>
              </a:lnSpc>
              <a:buClrTx/>
              <a:buSzTx/>
              <a:buFont typeface="Arial" panose="020B0604020202020204" pitchFamily="34" charset="0"/>
              <a:buChar char="•"/>
              <a:tabLst/>
              <a:defRPr/>
            </a:pPr>
            <a:r>
              <a:rPr lang="en-US" sz="1800" dirty="0">
                <a:solidFill>
                  <a:prstClr val="white">
                    <a:lumMod val="50000"/>
                  </a:prstClr>
                </a:solidFill>
                <a:cs typeface="Arial"/>
              </a:rPr>
              <a:t>The recipient may dismiss the complaint, if: </a:t>
            </a:r>
            <a:endParaRPr kumimoji="0" lang="en-US" sz="1800" b="0" i="0" u="none" strike="noStrike" kern="1200" cap="none" spc="0" normalizeH="0" baseline="0" noProof="0" dirty="0">
              <a:ln>
                <a:noFill/>
              </a:ln>
              <a:solidFill>
                <a:prstClr val="white">
                  <a:lumMod val="50000"/>
                </a:prstClr>
              </a:solidFill>
              <a:effectLst/>
              <a:uLnTx/>
              <a:uFillTx/>
              <a:cs typeface="Arial"/>
            </a:endParaRPr>
          </a:p>
          <a:p>
            <a:pPr marL="1260475" marR="0" lvl="2" algn="just" defTabSz="914400" rtl="0" eaLnBrk="1" fontAlgn="auto"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lumMod val="50000"/>
                  </a:prstClr>
                </a:solidFill>
                <a:effectLst/>
                <a:uLnTx/>
                <a:uFillTx/>
                <a:cs typeface="Arial"/>
              </a:rPr>
              <a:t>The recipient is unable to identify the respondent after taking reasonable steps;</a:t>
            </a:r>
          </a:p>
          <a:p>
            <a:pPr marL="1260475" marR="0" lvl="2" algn="just" defTabSz="914400" rtl="0" eaLnBrk="1" fontAlgn="auto"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lumMod val="50000"/>
                  </a:prstClr>
                </a:solidFill>
                <a:effectLst/>
                <a:uLnTx/>
                <a:uFillTx/>
                <a:cs typeface="Arial"/>
              </a:rPr>
              <a:t>The respondent is not participating in the recipient’s education program or activity and is not employed by the recipient;</a:t>
            </a:r>
          </a:p>
          <a:p>
            <a:pPr marL="1260475" marR="0" lvl="2" algn="just" defTabSz="914400" rtl="0" eaLnBrk="1" fontAlgn="auto"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lumMod val="50000"/>
                  </a:prstClr>
                </a:solidFill>
                <a:effectLst/>
                <a:uLnTx/>
                <a:uFillTx/>
                <a:cs typeface="Arial"/>
              </a:rPr>
              <a:t>The complainant voluntarily withdraws the allegations and the recipient determines that without the complainant’s withdrawn allegations, the alleged conduct, would not constitute sex discrimination under Title IX even if proven; or</a:t>
            </a:r>
          </a:p>
          <a:p>
            <a:pPr marL="1260475" marR="0" lvl="2" algn="just" defTabSz="914400" rtl="0" eaLnBrk="1" fontAlgn="auto"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lumMod val="50000"/>
                  </a:prstClr>
                </a:solidFill>
                <a:effectLst/>
                <a:uLnTx/>
                <a:uFillTx/>
                <a:cs typeface="Arial"/>
              </a:rPr>
              <a:t>The recipient determines the conduct alleged in the complaint, even if proven, would not constitute sex discrimination under Title IX.</a:t>
            </a:r>
          </a:p>
          <a:p>
            <a:pPr algn="ctr"/>
            <a:r>
              <a:rPr lang="en-US" sz="1800" dirty="0">
                <a:solidFill>
                  <a:prstClr val="white">
                    <a:lumMod val="50000"/>
                  </a:prstClr>
                </a:solidFill>
                <a:cs typeface="Arial"/>
              </a:rPr>
              <a:t>34 C.F.R. § 106.30(a)	</a:t>
            </a:r>
          </a:p>
          <a:p>
            <a:pPr marL="1260475" marR="0" lvl="2" indent="-342900" algn="ct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white">
                  <a:lumMod val="50000"/>
                </a:prstClr>
              </a:solidFill>
              <a:effectLst/>
              <a:uLnTx/>
              <a:uFillTx/>
              <a:cs typeface="Arial"/>
            </a:endParaRP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Proposed Requirements: Dismissal </a:t>
            </a:r>
          </a:p>
        </p:txBody>
      </p:sp>
    </p:spTree>
    <p:extLst>
      <p:ext uri="{BB962C8B-B14F-4D97-AF65-F5344CB8AC3E}">
        <p14:creationId xmlns:p14="http://schemas.microsoft.com/office/powerpoint/2010/main" val="2507034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35</a:t>
            </a:fld>
            <a:endParaRPr lang="en-US" dirty="0"/>
          </a:p>
        </p:txBody>
      </p:sp>
      <p:sp>
        <p:nvSpPr>
          <p:cNvPr id="3" name="Content Placeholder 2"/>
          <p:cNvSpPr>
            <a:spLocks noGrp="1"/>
          </p:cNvSpPr>
          <p:nvPr>
            <p:ph sz="quarter" idx="13"/>
          </p:nvPr>
        </p:nvSpPr>
        <p:spPr>
          <a:xfrm>
            <a:off x="1297577" y="1885803"/>
            <a:ext cx="9501477" cy="4279866"/>
          </a:xfrm>
        </p:spPr>
        <p:txBody>
          <a:bodyPr/>
          <a:lstStyle/>
          <a:p>
            <a:pPr marL="746125" marR="0" lvl="1" algn="just" defTabSz="914400" rtl="0" eaLnBrk="1" fontAlgn="auto" latinLnBrk="0" hangingPunct="1">
              <a:lnSpc>
                <a:spcPct val="100000"/>
              </a:lnSpc>
              <a:buClrTx/>
              <a:buSzTx/>
              <a:buFont typeface="Arial" panose="020B0604020202020204" pitchFamily="34" charset="0"/>
              <a:buChar char="•"/>
              <a:tabLst/>
              <a:defRPr/>
            </a:pPr>
            <a:r>
              <a:rPr lang="en-US" sz="1800" b="1" dirty="0">
                <a:solidFill>
                  <a:prstClr val="white">
                    <a:lumMod val="50000"/>
                  </a:prstClr>
                </a:solidFill>
                <a:cs typeface="Arial"/>
              </a:rPr>
              <a:t>Preponderance of the evidence standard</a:t>
            </a:r>
            <a:r>
              <a:rPr lang="en-US" sz="1800" dirty="0">
                <a:solidFill>
                  <a:prstClr val="white">
                    <a:lumMod val="50000"/>
                  </a:prstClr>
                </a:solidFill>
                <a:cs typeface="Arial"/>
              </a:rPr>
              <a:t>. (with exceptions) </a:t>
            </a:r>
          </a:p>
          <a:p>
            <a:pPr marL="746125" marR="0" lvl="1" algn="just" defTabSz="914400" rtl="0" eaLnBrk="1" fontAlgn="auto" latinLnBrk="0" hangingPunct="1">
              <a:lnSpc>
                <a:spcPct val="100000"/>
              </a:lnSpc>
              <a:buClrTx/>
              <a:buSzTx/>
              <a:buFont typeface="Arial" panose="020B0604020202020204" pitchFamily="34" charset="0"/>
              <a:buChar char="•"/>
              <a:tabLst/>
              <a:defRPr/>
            </a:pPr>
            <a:r>
              <a:rPr lang="en-US" sz="1800" dirty="0">
                <a:solidFill>
                  <a:prstClr val="white">
                    <a:lumMod val="50000"/>
                  </a:prstClr>
                </a:solidFill>
                <a:cs typeface="Arial"/>
              </a:rPr>
              <a:t>The </a:t>
            </a:r>
            <a:r>
              <a:rPr lang="en-US" sz="1800" b="1" dirty="0">
                <a:solidFill>
                  <a:prstClr val="white">
                    <a:lumMod val="50000"/>
                  </a:prstClr>
                </a:solidFill>
                <a:cs typeface="Arial"/>
              </a:rPr>
              <a:t>Decisionmaker may be the same person </a:t>
            </a:r>
            <a:r>
              <a:rPr lang="en-US" sz="1800" dirty="0">
                <a:solidFill>
                  <a:prstClr val="white">
                    <a:lumMod val="50000"/>
                  </a:prstClr>
                </a:solidFill>
                <a:cs typeface="Arial"/>
              </a:rPr>
              <a:t>as the Title IX Coordinator or Investigator (“single investigator model”)</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cs typeface="Arial"/>
              </a:rPr>
              <a:t>Permits, but </a:t>
            </a:r>
            <a:r>
              <a:rPr kumimoji="0" lang="en-US" sz="1800" b="1" i="0" u="none" strike="noStrike" kern="1200" cap="none" spc="0" normalizeH="0" baseline="0" noProof="0" dirty="0">
                <a:ln>
                  <a:noFill/>
                </a:ln>
                <a:solidFill>
                  <a:prstClr val="white">
                    <a:lumMod val="50000"/>
                  </a:prstClr>
                </a:solidFill>
                <a:effectLst/>
                <a:uLnTx/>
                <a:uFillTx/>
                <a:cs typeface="Arial"/>
              </a:rPr>
              <a:t>does not require</a:t>
            </a:r>
            <a:r>
              <a:rPr kumimoji="0" lang="en-US" sz="1800" b="0" i="0" u="none" strike="noStrike" kern="1200" cap="none" spc="0" normalizeH="0" baseline="0" noProof="0" dirty="0">
                <a:ln>
                  <a:noFill/>
                </a:ln>
                <a:solidFill>
                  <a:prstClr val="white">
                    <a:lumMod val="50000"/>
                  </a:prstClr>
                </a:solidFill>
                <a:effectLst/>
                <a:uLnTx/>
                <a:uFillTx/>
                <a:cs typeface="Arial"/>
              </a:rPr>
              <a:t>, a live hearing. </a:t>
            </a:r>
          </a:p>
          <a:p>
            <a:pPr marL="1203325" marR="0" lvl="2" algn="just" defTabSz="914400" rtl="0" eaLnBrk="1" fontAlgn="auto" latinLnBrk="0" hangingPunct="1">
              <a:lnSpc>
                <a:spcPct val="100000"/>
              </a:lnSpc>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cs typeface="Arial"/>
              </a:rPr>
              <a:t>If a live hearing is conducted, a recipient must allow the parties, on request, to participate from separate locations using technology.</a:t>
            </a:r>
          </a:p>
          <a:p>
            <a:pPr marL="460375" lvl="1" indent="0" algn="ctr">
              <a:lnSpc>
                <a:spcPct val="100000"/>
              </a:lnSpc>
              <a:spcBef>
                <a:spcPts val="0"/>
              </a:spcBef>
              <a:spcAft>
                <a:spcPts val="1200"/>
              </a:spcAft>
              <a:buNone/>
              <a:defRPr/>
            </a:pPr>
            <a:endParaRPr lang="en-US" sz="1800" dirty="0">
              <a:solidFill>
                <a:prstClr val="white">
                  <a:lumMod val="50000"/>
                </a:prstClr>
              </a:solidFill>
              <a:cs typeface="Arial"/>
            </a:endParaRPr>
          </a:p>
          <a:p>
            <a:pPr marL="460375" lvl="1" indent="0" algn="ctr">
              <a:lnSpc>
                <a:spcPct val="100000"/>
              </a:lnSpc>
              <a:spcBef>
                <a:spcPts val="0"/>
              </a:spcBef>
              <a:spcAft>
                <a:spcPts val="1200"/>
              </a:spcAft>
              <a:buNone/>
              <a:defRPr/>
            </a:pPr>
            <a:r>
              <a:rPr lang="en-US" sz="1800" dirty="0">
                <a:solidFill>
                  <a:prstClr val="white">
                    <a:lumMod val="50000"/>
                  </a:prstClr>
                </a:solidFill>
                <a:cs typeface="Arial"/>
              </a:rPr>
              <a:t>34 C.F.R. § 106.45(h)</a:t>
            </a:r>
          </a:p>
          <a:p>
            <a:pPr marL="746125" marR="0" lvl="1" indent="-285750" algn="ct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lumMod val="50000"/>
                </a:prstClr>
              </a:solidFill>
              <a:effectLst/>
              <a:uLnTx/>
              <a:uFillTx/>
              <a:cs typeface="Arial"/>
            </a:endParaRPr>
          </a:p>
          <a:p>
            <a:endParaRPr lang="en-US" sz="2800" b="0" i="0" u="none" strike="noStrike" baseline="0" dirty="0">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Proposed Requirements: Determinations </a:t>
            </a:r>
          </a:p>
        </p:txBody>
      </p:sp>
    </p:spTree>
    <p:extLst>
      <p:ext uri="{BB962C8B-B14F-4D97-AF65-F5344CB8AC3E}">
        <p14:creationId xmlns:p14="http://schemas.microsoft.com/office/powerpoint/2010/main" val="2028545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36</a:t>
            </a:fld>
            <a:endParaRPr lang="en-US" dirty="0"/>
          </a:p>
        </p:txBody>
      </p:sp>
      <p:sp>
        <p:nvSpPr>
          <p:cNvPr id="3" name="Content Placeholder 2"/>
          <p:cNvSpPr>
            <a:spLocks noGrp="1"/>
          </p:cNvSpPr>
          <p:nvPr>
            <p:ph sz="quarter" idx="13"/>
          </p:nvPr>
        </p:nvSpPr>
        <p:spPr>
          <a:xfrm>
            <a:off x="1297577" y="1885803"/>
            <a:ext cx="9501477" cy="4279866"/>
          </a:xfrm>
        </p:spPr>
        <p:txBody>
          <a:bodyPr/>
          <a:lstStyle/>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mn-ea"/>
                <a:cs typeface="Arial"/>
              </a:rPr>
              <a:t>Must not permit questions that are unclear or harassing of the party being questioned.</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mn-ea"/>
                <a:cs typeface="Arial"/>
              </a:rPr>
              <a:t>Not rely on a statement of a party that supports that party’s position if the party does not respond to questions related to their credibility, and not drawing an inference about whether sex-based harassment occurred based solely on a party’s or witness’s refusal to respond to questions related to their credibility.</a:t>
            </a:r>
          </a:p>
          <a:p>
            <a:pPr marL="746125" marR="0" lvl="1" indent="-285750" algn="ct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lumMod val="50000"/>
                </a:prstClr>
              </a:solidFill>
              <a:effectLst/>
              <a:uLnTx/>
              <a:uFillTx/>
              <a:cs typeface="Arial"/>
            </a:endParaRPr>
          </a:p>
          <a:p>
            <a:endParaRPr lang="en-US" sz="2800" b="0" i="0" u="none" strike="noStrike" baseline="0" dirty="0">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	</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Proposed Requirements: Determinations </a:t>
            </a:r>
          </a:p>
        </p:txBody>
      </p:sp>
    </p:spTree>
    <p:extLst>
      <p:ext uri="{BB962C8B-B14F-4D97-AF65-F5344CB8AC3E}">
        <p14:creationId xmlns:p14="http://schemas.microsoft.com/office/powerpoint/2010/main" val="3704012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37</a:t>
            </a:fld>
            <a:endParaRPr lang="en-US" dirty="0"/>
          </a:p>
        </p:txBody>
      </p:sp>
      <p:sp>
        <p:nvSpPr>
          <p:cNvPr id="3" name="Content Placeholder 2"/>
          <p:cNvSpPr>
            <a:spLocks noGrp="1"/>
          </p:cNvSpPr>
          <p:nvPr>
            <p:ph sz="quarter" idx="13"/>
          </p:nvPr>
        </p:nvSpPr>
        <p:spPr>
          <a:xfrm>
            <a:off x="1386766" y="2060379"/>
            <a:ext cx="9412287" cy="4214812"/>
          </a:xfrm>
        </p:spPr>
        <p:txBody>
          <a:bodyPr/>
          <a:lstStyle/>
          <a:p>
            <a:pPr indent="-228600" algn="just">
              <a:spcBef>
                <a:spcPts val="500"/>
              </a:spcBef>
            </a:pPr>
            <a:r>
              <a:rPr kumimoji="0" lang="en-US" sz="1800" b="0" i="0" u="none" strike="noStrike" kern="1200" cap="none" spc="0" normalizeH="0" baseline="0" noProof="0" dirty="0">
                <a:ln>
                  <a:noFill/>
                </a:ln>
                <a:solidFill>
                  <a:srgbClr val="7F7F7F"/>
                </a:solidFill>
                <a:effectLst/>
                <a:uLnTx/>
                <a:uFillTx/>
                <a:cs typeface="Arial"/>
              </a:rPr>
              <a:t>Provide an opportunity to appeal </a:t>
            </a:r>
            <a:r>
              <a:rPr kumimoji="0" lang="en-US" sz="1800" b="1" i="0" u="none" strike="noStrike" kern="1200" cap="none" spc="0" normalizeH="0" baseline="0" noProof="0" dirty="0">
                <a:ln>
                  <a:noFill/>
                </a:ln>
                <a:solidFill>
                  <a:srgbClr val="7F7F7F"/>
                </a:solidFill>
                <a:effectLst/>
                <a:uLnTx/>
                <a:uFillTx/>
                <a:cs typeface="Arial"/>
              </a:rPr>
              <a:t>based on procedural irregularity, new evidence, and conflict of interest or bias</a:t>
            </a:r>
            <a:r>
              <a:rPr kumimoji="0" lang="en-US" sz="1800" b="0" i="0" u="none" strike="noStrike" kern="1200" cap="none" spc="0" normalizeH="0" baseline="0" noProof="0" dirty="0">
                <a:ln>
                  <a:noFill/>
                </a:ln>
                <a:solidFill>
                  <a:srgbClr val="7F7F7F"/>
                </a:solidFill>
                <a:effectLst/>
                <a:uLnTx/>
                <a:uFillTx/>
                <a:cs typeface="Arial"/>
              </a:rPr>
              <a:t>, as well as any other bases offered equally to the parties by the recipient.</a:t>
            </a:r>
          </a:p>
          <a:p>
            <a:pPr indent="-228600" algn="just">
              <a:spcBef>
                <a:spcPts val="500"/>
              </a:spcBef>
            </a:pPr>
            <a:endParaRPr lang="en-US" sz="2400" b="0" i="0" u="none" strike="noStrike" baseline="0" dirty="0">
              <a:latin typeface="Times New Roman" panose="02020603050405020304" pitchFamily="18" charset="0"/>
            </a:endParaRPr>
          </a:p>
          <a:p>
            <a:pPr algn="ctr"/>
            <a:r>
              <a:rPr lang="en-US" sz="1800" dirty="0">
                <a:solidFill>
                  <a:srgbClr val="7F7F7F"/>
                </a:solidFill>
                <a:cs typeface="Arial"/>
              </a:rPr>
              <a:t>34 C.F.R. § 106.46</a:t>
            </a:r>
          </a:p>
          <a:p>
            <a:r>
              <a:rPr lang="en-US" sz="2000" b="0" i="0" u="none" strike="noStrike" baseline="0" dirty="0">
                <a:solidFill>
                  <a:srgbClr val="000000"/>
                </a:solidFill>
                <a:latin typeface="Times New Roman" panose="02020603050405020304" pitchFamily="18" charset="0"/>
              </a:rPr>
              <a:t>	</a:t>
            </a:r>
          </a:p>
          <a:p>
            <a:pPr algn="ctr"/>
            <a:endParaRPr lang="en-US" sz="2000" dirty="0">
              <a:solidFill>
                <a:srgbClr val="7F7F7F"/>
              </a:solidFill>
            </a:endParaRPr>
          </a:p>
        </p:txBody>
      </p:sp>
      <p:sp>
        <p:nvSpPr>
          <p:cNvPr id="4" name="Title 3"/>
          <p:cNvSpPr>
            <a:spLocks noGrp="1"/>
          </p:cNvSpPr>
          <p:nvPr>
            <p:ph type="title"/>
          </p:nvPr>
        </p:nvSpPr>
        <p:spPr>
          <a:xfrm>
            <a:off x="1386765" y="988204"/>
            <a:ext cx="9412287" cy="955379"/>
          </a:xfrm>
        </p:spPr>
        <p:txBody>
          <a:bodyPr/>
          <a:lstStyle/>
          <a:p>
            <a:r>
              <a:rPr lang="en-US" dirty="0"/>
              <a:t>Proposed Requirements: Appeals </a:t>
            </a:r>
          </a:p>
        </p:txBody>
      </p:sp>
    </p:spTree>
    <p:extLst>
      <p:ext uri="{BB962C8B-B14F-4D97-AF65-F5344CB8AC3E}">
        <p14:creationId xmlns:p14="http://schemas.microsoft.com/office/powerpoint/2010/main" val="1999037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38</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50000"/>
                  </a:prstClr>
                </a:solidFill>
                <a:effectLst/>
                <a:uLnTx/>
                <a:uFillTx/>
                <a:cs typeface="Arial"/>
              </a:rPr>
              <a:t>Retaliation is defined as </a:t>
            </a:r>
            <a:r>
              <a:rPr kumimoji="0" lang="en-US" sz="1800" b="0" i="0" u="none" strike="noStrike" kern="1200" cap="none" spc="0" normalizeH="0" baseline="0" noProof="0" dirty="0">
                <a:ln>
                  <a:noFill/>
                </a:ln>
                <a:solidFill>
                  <a:prstClr val="white">
                    <a:lumMod val="50000"/>
                  </a:prstClr>
                </a:solidFill>
                <a:effectLst/>
                <a:uLnTx/>
                <a:uFillTx/>
                <a:cs typeface="Arial"/>
              </a:rPr>
              <a:t>intimidation, threats, coercion, or discrimination against anyone because the person has reported possible sex discrimination, made a sex-discrimination complaint, or participated in the Title IX process.</a:t>
            </a:r>
          </a:p>
          <a:p>
            <a:pPr marL="746125" marR="0" lvl="1" algn="just" defTabSz="914400" rtl="0" eaLnBrk="1" fontAlgn="auto" latinLnBrk="0" hangingPunct="1">
              <a:lnSpc>
                <a:spcPct val="100000"/>
              </a:lnSpc>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cs typeface="Arial"/>
              </a:rPr>
              <a:t>Prohibition on an institution from taking action against a student or employee under its code of conduct for the purpose of intimidating, threatening, coercing, or discriminating against someone because they provided information or made a complaint regarding sex discrimination. </a:t>
            </a:r>
          </a:p>
          <a:p>
            <a:pPr marL="746125" marR="0" lvl="1" algn="just" defTabSz="914400" rtl="0" eaLnBrk="1" fontAlgn="auto" latinLnBrk="0" hangingPunct="1">
              <a:lnSpc>
                <a:spcPct val="100000"/>
              </a:lnSpc>
              <a:buClrTx/>
              <a:buSzTx/>
              <a:buFont typeface="Arial" panose="020B0604020202020204" pitchFamily="34" charset="0"/>
              <a:buChar char="•"/>
              <a:tabLst/>
              <a:defRPr/>
            </a:pPr>
            <a:r>
              <a:rPr lang="en-US" sz="1800" b="1" dirty="0">
                <a:solidFill>
                  <a:prstClr val="white">
                    <a:lumMod val="50000"/>
                  </a:prstClr>
                </a:solidFill>
                <a:cs typeface="Arial"/>
              </a:rPr>
              <a:t>P</a:t>
            </a:r>
            <a:r>
              <a:rPr kumimoji="0" lang="en-US" sz="1800" b="1" i="0" u="none" strike="noStrike" kern="1200" cap="none" spc="0" normalizeH="0" baseline="0" noProof="0" dirty="0" err="1">
                <a:ln>
                  <a:noFill/>
                </a:ln>
                <a:solidFill>
                  <a:prstClr val="white">
                    <a:lumMod val="50000"/>
                  </a:prstClr>
                </a:solidFill>
                <a:effectLst/>
                <a:uLnTx/>
                <a:uFillTx/>
                <a:cs typeface="Arial"/>
              </a:rPr>
              <a:t>eer</a:t>
            </a:r>
            <a:r>
              <a:rPr kumimoji="0" lang="en-US" sz="1800" b="1" i="0" u="none" strike="noStrike" kern="1200" cap="none" spc="0" normalizeH="0" baseline="0" noProof="0" dirty="0">
                <a:ln>
                  <a:noFill/>
                </a:ln>
                <a:solidFill>
                  <a:prstClr val="white">
                    <a:lumMod val="50000"/>
                  </a:prstClr>
                </a:solidFill>
                <a:effectLst/>
                <a:uLnTx/>
                <a:uFillTx/>
                <a:cs typeface="Arial"/>
              </a:rPr>
              <a:t> retaliation </a:t>
            </a:r>
            <a:r>
              <a:rPr kumimoji="0" lang="en-US" sz="1800" b="0" i="0" u="none" strike="noStrike" kern="1200" cap="none" spc="0" normalizeH="0" baseline="0" noProof="0" dirty="0">
                <a:ln>
                  <a:noFill/>
                </a:ln>
                <a:solidFill>
                  <a:prstClr val="white">
                    <a:lumMod val="50000"/>
                  </a:prstClr>
                </a:solidFill>
                <a:effectLst/>
                <a:uLnTx/>
                <a:uFillTx/>
                <a:cs typeface="Arial"/>
              </a:rPr>
              <a:t>is defined as retaliation by one student against another student.</a:t>
            </a:r>
          </a:p>
          <a:p>
            <a:pPr marL="460375" lvl="1" indent="0" algn="ctr">
              <a:lnSpc>
                <a:spcPct val="100000"/>
              </a:lnSpc>
              <a:spcBef>
                <a:spcPts val="0"/>
              </a:spcBef>
              <a:spcAft>
                <a:spcPts val="1200"/>
              </a:spcAft>
              <a:buNone/>
              <a:defRPr/>
            </a:pPr>
            <a:endParaRPr lang="en-US" sz="1800" dirty="0">
              <a:solidFill>
                <a:prstClr val="white">
                  <a:lumMod val="50000"/>
                </a:prstClr>
              </a:solidFill>
              <a:cs typeface="Arial"/>
            </a:endParaRPr>
          </a:p>
          <a:p>
            <a:pPr marL="460375" lvl="1" indent="0" algn="ctr">
              <a:lnSpc>
                <a:spcPct val="100000"/>
              </a:lnSpc>
              <a:spcBef>
                <a:spcPts val="0"/>
              </a:spcBef>
              <a:spcAft>
                <a:spcPts val="1200"/>
              </a:spcAft>
              <a:buNone/>
              <a:defRPr/>
            </a:pPr>
            <a:r>
              <a:rPr lang="en-US" sz="1800" dirty="0">
                <a:solidFill>
                  <a:prstClr val="white">
                    <a:lumMod val="50000"/>
                  </a:prstClr>
                </a:solidFill>
                <a:cs typeface="Arial"/>
              </a:rPr>
              <a:t>34 C.F.R. §§ 106.2, 106.71 	</a:t>
            </a:r>
          </a:p>
          <a:p>
            <a:pPr marL="7461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800" dirty="0">
              <a:solidFill>
                <a:prstClr val="white">
                  <a:lumMod val="50000"/>
                </a:prstClr>
              </a:solidFill>
              <a:cs typeface="Arial"/>
            </a:endParaRPr>
          </a:p>
          <a:p>
            <a:pPr marL="746125" marR="0" lvl="1" indent="-285750" algn="ct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800" dirty="0"/>
          </a:p>
        </p:txBody>
      </p:sp>
      <p:sp>
        <p:nvSpPr>
          <p:cNvPr id="4" name="Title 3"/>
          <p:cNvSpPr>
            <a:spLocks noGrp="1"/>
          </p:cNvSpPr>
          <p:nvPr>
            <p:ph type="title"/>
          </p:nvPr>
        </p:nvSpPr>
        <p:spPr>
          <a:xfrm>
            <a:off x="1386766" y="785004"/>
            <a:ext cx="9412287" cy="955379"/>
          </a:xfrm>
        </p:spPr>
        <p:txBody>
          <a:bodyPr/>
          <a:lstStyle/>
          <a:p>
            <a:r>
              <a:rPr lang="en-US" dirty="0"/>
              <a:t>Proposed Requirements: Retaliation</a:t>
            </a:r>
            <a:br>
              <a:rPr lang="en-US" dirty="0"/>
            </a:br>
            <a:endParaRPr lang="en-US" dirty="0"/>
          </a:p>
        </p:txBody>
      </p:sp>
    </p:spTree>
    <p:extLst>
      <p:ext uri="{BB962C8B-B14F-4D97-AF65-F5344CB8AC3E}">
        <p14:creationId xmlns:p14="http://schemas.microsoft.com/office/powerpoint/2010/main" val="3129836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39</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285750" indent="-285750" algn="just">
              <a:spcBef>
                <a:spcPts val="500"/>
              </a:spcBef>
              <a:buFont typeface="Arial" panose="020B0604020202020204" pitchFamily="34" charset="0"/>
              <a:buChar char="•"/>
              <a:defRPr/>
            </a:pPr>
            <a:r>
              <a:rPr lang="en-US" sz="1800" dirty="0">
                <a:solidFill>
                  <a:prstClr val="white">
                    <a:lumMod val="50000"/>
                  </a:prstClr>
                </a:solidFill>
                <a:cs typeface="Arial"/>
              </a:rPr>
              <a:t>Recipients must protect students and employees from discrimination based on pregnancy or related conditions, including by providing: </a:t>
            </a:r>
          </a:p>
          <a:p>
            <a:pPr marL="749808" lvl="2" algn="just">
              <a:lnSpc>
                <a:spcPct val="100000"/>
              </a:lnSpc>
              <a:defRPr/>
            </a:pPr>
            <a:r>
              <a:rPr lang="en-US" dirty="0">
                <a:solidFill>
                  <a:prstClr val="white">
                    <a:lumMod val="50000"/>
                  </a:prstClr>
                </a:solidFill>
                <a:latin typeface="Georgia" panose="02040502050405020303" pitchFamily="18" charset="0"/>
                <a:cs typeface="Arial"/>
              </a:rPr>
              <a:t>Reasonable modifications for students; </a:t>
            </a:r>
          </a:p>
          <a:p>
            <a:pPr marL="749808" lvl="2" algn="just">
              <a:lnSpc>
                <a:spcPct val="100000"/>
              </a:lnSpc>
              <a:defRPr/>
            </a:pPr>
            <a:r>
              <a:rPr lang="en-US" dirty="0">
                <a:solidFill>
                  <a:prstClr val="white">
                    <a:lumMod val="50000"/>
                  </a:prstClr>
                </a:solidFill>
                <a:latin typeface="Georgia" panose="02040502050405020303" pitchFamily="18" charset="0"/>
                <a:cs typeface="Arial"/>
              </a:rPr>
              <a:t>Reasonable break time for employees for lactation; and</a:t>
            </a:r>
          </a:p>
          <a:p>
            <a:pPr marL="749808" lvl="2" algn="just">
              <a:lnSpc>
                <a:spcPct val="100000"/>
              </a:lnSpc>
              <a:defRPr/>
            </a:pPr>
            <a:r>
              <a:rPr lang="en-US" dirty="0">
                <a:solidFill>
                  <a:prstClr val="white">
                    <a:lumMod val="50000"/>
                  </a:prstClr>
                </a:solidFill>
                <a:latin typeface="Georgia" panose="02040502050405020303" pitchFamily="18" charset="0"/>
                <a:cs typeface="Arial"/>
              </a:rPr>
              <a:t>Lactation space for both students and employees. 	</a:t>
            </a:r>
          </a:p>
          <a:p>
            <a:pPr marL="914400" lvl="2" indent="0">
              <a:buNone/>
            </a:pPr>
            <a:endParaRPr lang="en-US" dirty="0">
              <a:solidFill>
                <a:prstClr val="white">
                  <a:lumMod val="50000"/>
                </a:prstClr>
              </a:solidFill>
              <a:cs typeface="Arial"/>
            </a:endParaRPr>
          </a:p>
          <a:p>
            <a:pPr algn="ctr"/>
            <a:r>
              <a:rPr lang="en-US" sz="1800" b="0" i="0" u="none" strike="noStrike" baseline="0" dirty="0">
                <a:solidFill>
                  <a:srgbClr val="000000"/>
                </a:solidFill>
                <a:latin typeface="Times New Roman" panose="02020603050405020304" pitchFamily="18" charset="0"/>
              </a:rPr>
              <a:t>	</a:t>
            </a:r>
            <a:r>
              <a:rPr lang="en-US" sz="1800" dirty="0">
                <a:solidFill>
                  <a:prstClr val="white">
                    <a:lumMod val="50000"/>
                  </a:prstClr>
                </a:solidFill>
                <a:cs typeface="Arial"/>
              </a:rPr>
              <a:t>34 C.F.R. §§ 106.2, 106.21(c), 106.40, 106.57 	</a:t>
            </a:r>
          </a:p>
          <a:p>
            <a:pPr marL="1203325" lvl="2" indent="-285750" algn="ctr">
              <a:lnSpc>
                <a:spcPct val="100000"/>
              </a:lnSpc>
              <a:spcBef>
                <a:spcPts val="0"/>
              </a:spcBef>
              <a:spcAft>
                <a:spcPts val="1200"/>
              </a:spcAft>
              <a:defRPr/>
            </a:pPr>
            <a:endParaRPr lang="en-US" dirty="0">
              <a:solidFill>
                <a:prstClr val="white">
                  <a:lumMod val="50000"/>
                </a:prstClr>
              </a:solidFill>
              <a:cs typeface="Arial"/>
            </a:endParaRPr>
          </a:p>
          <a:p>
            <a:pPr marL="746125" lvl="1" indent="-285750">
              <a:lnSpc>
                <a:spcPct val="100000"/>
              </a:lnSpc>
              <a:spcBef>
                <a:spcPts val="0"/>
              </a:spcBef>
              <a:spcAft>
                <a:spcPts val="1200"/>
              </a:spcAft>
              <a:defRPr/>
            </a:pPr>
            <a:endParaRPr lang="en-US" sz="1800" dirty="0">
              <a:solidFill>
                <a:prstClr val="white">
                  <a:lumMod val="50000"/>
                </a:prstClr>
              </a:solidFill>
              <a:cs typeface="Arial"/>
            </a:endParaRPr>
          </a:p>
          <a:p>
            <a:endParaRPr lang="en-US" sz="1800" b="0" i="0" u="none" strike="noStrike" baseline="0" dirty="0">
              <a:solidFill>
                <a:srgbClr val="000000"/>
              </a:solidFill>
              <a:latin typeface="Times New Roman" panose="02020603050405020304" pitchFamily="18" charset="0"/>
            </a:endParaRPr>
          </a:p>
          <a:p>
            <a:pPr marL="342900" indent="-342900" algn="l">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Proposed Requirements: Pregnancy </a:t>
            </a:r>
          </a:p>
        </p:txBody>
      </p:sp>
    </p:spTree>
    <p:extLst>
      <p:ext uri="{BB962C8B-B14F-4D97-AF65-F5344CB8AC3E}">
        <p14:creationId xmlns:p14="http://schemas.microsoft.com/office/powerpoint/2010/main" val="375481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42368" y="1019709"/>
            <a:ext cx="6586491" cy="1286160"/>
          </a:xfrm>
        </p:spPr>
        <p:txBody>
          <a:bodyPr vert="horz" lIns="91440" tIns="45720" rIns="91440" bIns="45720" rtlCol="0" anchor="b">
            <a:normAutofit/>
          </a:bodyPr>
          <a:lstStyle/>
          <a:p>
            <a:pPr algn="l"/>
            <a:r>
              <a:rPr lang="en-US" sz="4100" dirty="0">
                <a:solidFill>
                  <a:srgbClr val="7F7F7F"/>
                </a:solidFill>
              </a:rPr>
              <a:t>Presenter Background </a:t>
            </a:r>
            <a:br>
              <a:rPr lang="en-US" sz="4100" dirty="0">
                <a:solidFill>
                  <a:schemeClr val="tx1"/>
                </a:solidFill>
                <a:latin typeface="+mj-lt"/>
              </a:rPr>
            </a:br>
            <a:endParaRPr lang="en-US" sz="4100" dirty="0">
              <a:solidFill>
                <a:schemeClr val="tx1"/>
              </a:solidFill>
              <a:latin typeface="+mj-lt"/>
            </a:endParaRPr>
          </a:p>
        </p:txBody>
      </p:sp>
      <p:sp>
        <p:nvSpPr>
          <p:cNvPr id="3" name="Content Placeholder 2"/>
          <p:cNvSpPr>
            <a:spLocks noGrp="1"/>
          </p:cNvSpPr>
          <p:nvPr>
            <p:ph sz="quarter" idx="13"/>
          </p:nvPr>
        </p:nvSpPr>
        <p:spPr>
          <a:xfrm>
            <a:off x="4965431" y="2438400"/>
            <a:ext cx="6586489" cy="3785419"/>
          </a:xfr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F7F7F"/>
                </a:solidFill>
                <a:effectLst/>
                <a:uLnTx/>
                <a:uFillTx/>
                <a:ea typeface="Lato Medium" panose="020F0502020204030203" pitchFamily="34" charset="0"/>
                <a:cs typeface="Lato Medium" panose="020F0502020204030203" pitchFamily="34" charset="0"/>
              </a:rPr>
              <a:t>Roger Swartzwelder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ea typeface="Lato Medium" panose="020F0502020204030203" pitchFamily="34" charset="0"/>
                <a:cs typeface="Lato Medium" panose="020F0502020204030203" pitchFamily="34" charset="0"/>
              </a:rPr>
              <a:t>Practice and Experience </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ea typeface="Lato Medium" panose="020F0502020204030203" pitchFamily="34" charset="0"/>
                <a:cs typeface="Lato Medium" panose="020F0502020204030203" pitchFamily="34" charset="0"/>
              </a:rPr>
              <a:t>Experienced advisor to institutions, investors and accrediting agencies</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ea typeface="Lato Medium" panose="020F0502020204030203" pitchFamily="34" charset="0"/>
                <a:cs typeface="Lato Medium" panose="020F0502020204030203" pitchFamily="34" charset="0"/>
              </a:rPr>
              <a:t>Former 13-year General Counsel and Chief Compliance Officer of national career college chain</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ea typeface="Lato Medium" panose="020F0502020204030203" pitchFamily="34" charset="0"/>
                <a:cs typeface="Lato Medium" panose="020F0502020204030203" pitchFamily="34" charset="0"/>
              </a:rPr>
              <a:t>Former national accrediting agency commissioner and senior executive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ea typeface="Lato Medium" panose="020F0502020204030203" pitchFamily="34" charset="0"/>
                <a:cs typeface="Lato Medium" panose="020F0502020204030203" pitchFamily="34" charset="0"/>
              </a:rPr>
              <a:t>Contact Information</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ea typeface="Lato Medium" panose="020F0502020204030203" pitchFamily="34" charset="0"/>
                <a:cs typeface="Lato Medium" panose="020F0502020204030203" pitchFamily="34" charset="0"/>
              </a:rPr>
              <a:t>RSwartzwelder@MaynardCooper.com</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ea typeface="Lato Medium" panose="020F0502020204030203" pitchFamily="34" charset="0"/>
                <a:cs typeface="Lato Medium" panose="020F0502020204030203" pitchFamily="34" charset="0"/>
              </a:rPr>
              <a:t>(202) 868-5929</a:t>
            </a:r>
          </a:p>
          <a:p>
            <a:pPr indent="-228600">
              <a:lnSpc>
                <a:spcPct val="90000"/>
              </a:lnSpc>
              <a:buFont typeface="Arial" panose="020B0604020202020204" pitchFamily="34" charset="0"/>
              <a:buChar char="•"/>
            </a:pPr>
            <a:endParaRPr lang="en-US" sz="2000" dirty="0">
              <a:solidFill>
                <a:schemeClr val="tx1"/>
              </a:solidFill>
              <a:latin typeface="+mn-lt"/>
            </a:endParaRPr>
          </a:p>
        </p:txBody>
      </p:sp>
      <p:pic>
        <p:nvPicPr>
          <p:cNvPr id="7" name="Picture 4">
            <a:extLst>
              <a:ext uri="{FF2B5EF4-FFF2-40B4-BE49-F238E27FC236}">
                <a16:creationId xmlns:a16="http://schemas.microsoft.com/office/drawing/2014/main" id="{F1C44B08-0F44-C93E-3442-A0A4E32E9F53}"/>
              </a:ext>
            </a:extLst>
          </p:cNvPr>
          <p:cNvPicPr>
            <a:picLocks noChangeAspect="1" noChangeArrowheads="1"/>
          </p:cNvPicPr>
          <p:nvPr>
            <p:custDataLst>
              <p:tags r:id="rId1"/>
            </p:custDataLst>
          </p:nvPr>
        </p:nvPicPr>
        <p:blipFill rotWithShape="1">
          <a:blip r:embed="rId3">
            <a:extLst>
              <a:ext uri="{28A0092B-C50C-407E-A947-70E740481C1C}">
                <a14:useLocalDpi xmlns:a14="http://schemas.microsoft.com/office/drawing/2010/main" val="0"/>
              </a:ext>
            </a:extLst>
          </a:blip>
          <a:srcRect l="17667" r="21667"/>
          <a:stretch/>
        </p:blipFill>
        <p:spPr bwMode="auto">
          <a:xfrm>
            <a:off x="793812" y="863693"/>
            <a:ext cx="3334051" cy="4932486"/>
          </a:xfrm>
          <a:prstGeom prst="rect">
            <a:avLst/>
          </a:prstGeom>
          <a:solidFill>
            <a:srgbClr val="FFFFFF"/>
          </a:solidFill>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97C6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lgn="r">
              <a:spcAft>
                <a:spcPts val="600"/>
              </a:spcAft>
              <a:defRPr/>
            </a:pPr>
            <a:fld id="{8A21C35A-F8A6-C443-8555-167434195472}" type="slidenum">
              <a:rPr lang="en-US" sz="1200" b="0" smtClean="0">
                <a:solidFill>
                  <a:prstClr val="black">
                    <a:tint val="75000"/>
                  </a:prstClr>
                </a:solidFill>
                <a:latin typeface="Calibri" panose="020F0502020204030204"/>
              </a:rPr>
              <a:pPr algn="r">
                <a:spcAft>
                  <a:spcPts val="600"/>
                </a:spcAft>
                <a:defRPr/>
              </a:pPr>
              <a:t>4</a:t>
            </a:fld>
            <a:endParaRPr lang="en-US" sz="1200" b="0">
              <a:solidFill>
                <a:prstClr val="black">
                  <a:tint val="75000"/>
                </a:prstClr>
              </a:solidFill>
              <a:latin typeface="Calibri" panose="020F0502020204030204"/>
            </a:endParaRPr>
          </a:p>
        </p:txBody>
      </p:sp>
    </p:spTree>
    <p:extLst>
      <p:ext uri="{BB962C8B-B14F-4D97-AF65-F5344CB8AC3E}">
        <p14:creationId xmlns:p14="http://schemas.microsoft.com/office/powerpoint/2010/main" val="4131808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40</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342900" indent="-228600" algn="just">
              <a:spcBef>
                <a:spcPts val="500"/>
              </a:spcBef>
              <a:buFont typeface="Arial" panose="020B0604020202020204" pitchFamily="34" charset="0"/>
              <a:buChar char="•"/>
              <a:defRPr/>
            </a:pPr>
            <a:r>
              <a:rPr lang="en-US" sz="1800" dirty="0">
                <a:solidFill>
                  <a:prstClr val="white">
                    <a:lumMod val="50000"/>
                  </a:prstClr>
                </a:solidFill>
                <a:cs typeface="Arial"/>
              </a:rPr>
              <a:t>Once a </a:t>
            </a:r>
            <a:r>
              <a:rPr lang="en-US" sz="1800" b="1" dirty="0">
                <a:solidFill>
                  <a:prstClr val="white">
                    <a:lumMod val="50000"/>
                  </a:prstClr>
                </a:solidFill>
                <a:cs typeface="Arial"/>
              </a:rPr>
              <a:t>student</a:t>
            </a:r>
            <a:r>
              <a:rPr lang="en-US" sz="1800" dirty="0">
                <a:solidFill>
                  <a:prstClr val="white">
                    <a:lumMod val="50000"/>
                  </a:prstClr>
                </a:solidFill>
                <a:cs typeface="Arial"/>
              </a:rPr>
              <a:t> or the student’s representative notifies the Title IX Coordinator, the Title IX Coordinator must: </a:t>
            </a:r>
          </a:p>
          <a:p>
            <a:pPr marL="971550" lvl="2" algn="just">
              <a:lnSpc>
                <a:spcPct val="100000"/>
              </a:lnSpc>
              <a:defRPr/>
            </a:pPr>
            <a:r>
              <a:rPr lang="en-US" dirty="0">
                <a:solidFill>
                  <a:prstClr val="white">
                    <a:lumMod val="50000"/>
                  </a:prstClr>
                </a:solidFill>
                <a:cs typeface="Arial"/>
              </a:rPr>
              <a:t>Provide the student with the option of individualized, </a:t>
            </a:r>
            <a:r>
              <a:rPr lang="en-US" b="1" dirty="0">
                <a:solidFill>
                  <a:prstClr val="white">
                    <a:lumMod val="50000"/>
                  </a:prstClr>
                </a:solidFill>
                <a:cs typeface="Arial"/>
              </a:rPr>
              <a:t>reasonable modifications </a:t>
            </a:r>
            <a:r>
              <a:rPr lang="en-US" dirty="0">
                <a:solidFill>
                  <a:prstClr val="white">
                    <a:lumMod val="50000"/>
                  </a:prstClr>
                </a:solidFill>
                <a:cs typeface="Arial"/>
              </a:rPr>
              <a:t>as needed to prevent discrimination and ensure equal access to the recipient’s education program or activity. </a:t>
            </a:r>
          </a:p>
          <a:p>
            <a:pPr marL="971550" lvl="2" algn="just">
              <a:lnSpc>
                <a:spcPct val="100000"/>
              </a:lnSpc>
              <a:defRPr/>
            </a:pPr>
            <a:r>
              <a:rPr lang="en-US" dirty="0">
                <a:solidFill>
                  <a:prstClr val="white">
                    <a:lumMod val="50000"/>
                  </a:prstClr>
                </a:solidFill>
                <a:cs typeface="Arial"/>
              </a:rPr>
              <a:t>Allow the student a </a:t>
            </a:r>
            <a:r>
              <a:rPr lang="en-US" b="1" dirty="0">
                <a:solidFill>
                  <a:prstClr val="white">
                    <a:lumMod val="50000"/>
                  </a:prstClr>
                </a:solidFill>
                <a:cs typeface="Arial"/>
              </a:rPr>
              <a:t>voluntary leave of absence </a:t>
            </a:r>
            <a:r>
              <a:rPr lang="en-US" dirty="0">
                <a:solidFill>
                  <a:prstClr val="white">
                    <a:lumMod val="50000"/>
                  </a:prstClr>
                </a:solidFill>
                <a:cs typeface="Arial"/>
              </a:rPr>
              <a:t>for medical reasons and reinstatement upon return. </a:t>
            </a:r>
          </a:p>
          <a:p>
            <a:pPr marL="971550" lvl="2" algn="just">
              <a:lnSpc>
                <a:spcPct val="100000"/>
              </a:lnSpc>
              <a:defRPr/>
            </a:pPr>
            <a:r>
              <a:rPr lang="en-US" dirty="0">
                <a:solidFill>
                  <a:prstClr val="white">
                    <a:lumMod val="50000"/>
                  </a:prstClr>
                </a:solidFill>
                <a:cs typeface="Arial"/>
              </a:rPr>
              <a:t>Provide the student a clean, private space for </a:t>
            </a:r>
            <a:r>
              <a:rPr lang="en-US" b="1" dirty="0">
                <a:solidFill>
                  <a:prstClr val="white">
                    <a:lumMod val="50000"/>
                  </a:prstClr>
                </a:solidFill>
                <a:cs typeface="Arial"/>
              </a:rPr>
              <a:t>lactation</a:t>
            </a:r>
            <a:r>
              <a:rPr lang="en-US" dirty="0">
                <a:solidFill>
                  <a:prstClr val="white">
                    <a:lumMod val="50000"/>
                  </a:prstClr>
                </a:solidFill>
                <a:cs typeface="Arial"/>
              </a:rPr>
              <a:t>. </a:t>
            </a:r>
          </a:p>
          <a:p>
            <a:pPr lvl="2"/>
            <a:endParaRPr lang="en-US" dirty="0">
              <a:solidFill>
                <a:prstClr val="white">
                  <a:lumMod val="50000"/>
                </a:prstClr>
              </a:solidFill>
              <a:cs typeface="Arial"/>
            </a:endParaRPr>
          </a:p>
          <a:p>
            <a:pPr marL="914400" lvl="2" indent="0" algn="ctr">
              <a:buNone/>
            </a:pPr>
            <a:r>
              <a:rPr lang="en-US" dirty="0">
                <a:solidFill>
                  <a:prstClr val="white">
                    <a:lumMod val="50000"/>
                  </a:prstClr>
                </a:solidFill>
                <a:cs typeface="Arial"/>
              </a:rPr>
              <a:t>34 C.F.R. § 106.40(b)(3)</a:t>
            </a:r>
          </a:p>
          <a:p>
            <a:r>
              <a:rPr lang="en-US" sz="1800" b="0" i="0" u="none" strike="noStrike" baseline="0" dirty="0">
                <a:solidFill>
                  <a:srgbClr val="000000"/>
                </a:solidFill>
                <a:latin typeface="Times New Roman" panose="02020603050405020304" pitchFamily="18" charset="0"/>
              </a:rPr>
              <a:t>	</a:t>
            </a:r>
          </a:p>
          <a:p>
            <a:pPr marL="342900" indent="-342900" algn="l">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Proposed Requirements: Pregnancy </a:t>
            </a:r>
          </a:p>
        </p:txBody>
      </p:sp>
    </p:spTree>
    <p:extLst>
      <p:ext uri="{BB962C8B-B14F-4D97-AF65-F5344CB8AC3E}">
        <p14:creationId xmlns:p14="http://schemas.microsoft.com/office/powerpoint/2010/main" val="2079694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41</a:t>
            </a:fld>
            <a:endParaRPr lang="en-US" dirty="0"/>
          </a:p>
        </p:txBody>
      </p:sp>
      <p:sp>
        <p:nvSpPr>
          <p:cNvPr id="3" name="Content Placeholder 2"/>
          <p:cNvSpPr>
            <a:spLocks noGrp="1"/>
          </p:cNvSpPr>
          <p:nvPr>
            <p:ph sz="quarter" idx="13"/>
          </p:nvPr>
        </p:nvSpPr>
        <p:spPr>
          <a:xfrm>
            <a:off x="1386765" y="2267981"/>
            <a:ext cx="9412287" cy="4214812"/>
          </a:xfrm>
        </p:spPr>
        <p:txBody>
          <a:bodyPr/>
          <a:lstStyle/>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7F7F7F"/>
                </a:solidFill>
                <a:effectLst/>
                <a:uLnTx/>
                <a:uFillTx/>
                <a:cs typeface="Arial"/>
              </a:rPr>
              <a:t>Title IX personnel</a:t>
            </a:r>
            <a:r>
              <a:rPr kumimoji="0" lang="en-US" sz="1600" b="0" i="0" u="none" strike="noStrike" kern="1200" cap="none" spc="0" normalizeH="0" baseline="0" noProof="0" dirty="0">
                <a:ln>
                  <a:noFill/>
                </a:ln>
                <a:solidFill>
                  <a:srgbClr val="7F7F7F"/>
                </a:solidFill>
                <a:effectLst/>
                <a:uLnTx/>
                <a:uFillTx/>
                <a:cs typeface="Arial"/>
              </a:rPr>
              <a:t>: Training on the definition of sexual harassment, the scope of the school’s education program or activity, how to conduct an investigation and grievance process including hearings, appeals, and informal resolution processes, and how to serve impartially.</a:t>
            </a:r>
          </a:p>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7F7F7F"/>
                </a:solidFill>
                <a:effectLst/>
                <a:uLnTx/>
                <a:uFillTx/>
                <a:latin typeface="Georgia" panose="02040502050405020303" pitchFamily="18" charset="0"/>
                <a:ea typeface="+mn-ea"/>
                <a:cs typeface="Arial"/>
              </a:rPr>
              <a:t>Decisionmakers and investigators</a:t>
            </a:r>
            <a:r>
              <a:rPr kumimoji="0" lang="en-US" sz="1600" b="0" i="0" u="none" strike="noStrike" kern="1200" cap="none" spc="0" normalizeH="0" baseline="0" noProof="0" dirty="0">
                <a:ln>
                  <a:noFill/>
                </a:ln>
                <a:solidFill>
                  <a:srgbClr val="7F7F7F"/>
                </a:solidFill>
                <a:effectLst/>
                <a:uLnTx/>
                <a:uFillTx/>
                <a:latin typeface="Georgia" panose="02040502050405020303" pitchFamily="18" charset="0"/>
                <a:ea typeface="+mn-ea"/>
                <a:cs typeface="Arial"/>
              </a:rPr>
              <a:t>: Training on the obligation to respond, grievance procedures, how to serve impartially, and relevancy.</a:t>
            </a:r>
          </a:p>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7F7F7F"/>
                </a:solidFill>
                <a:effectLst/>
                <a:uLnTx/>
                <a:uFillTx/>
                <a:latin typeface="Georgia" panose="02040502050405020303" pitchFamily="18" charset="0"/>
                <a:ea typeface="+mn-ea"/>
                <a:cs typeface="Arial"/>
              </a:rPr>
              <a:t>Decisionmakers</a:t>
            </a:r>
            <a:r>
              <a:rPr kumimoji="0" lang="en-US" sz="1600" b="0" i="0" u="none" strike="noStrike" kern="1200" cap="none" spc="0" normalizeH="0" baseline="0" noProof="0" dirty="0">
                <a:ln>
                  <a:noFill/>
                </a:ln>
                <a:solidFill>
                  <a:srgbClr val="7F7F7F"/>
                </a:solidFill>
                <a:effectLst/>
                <a:uLnTx/>
                <a:uFillTx/>
                <a:latin typeface="Georgia" panose="02040502050405020303" pitchFamily="18" charset="0"/>
                <a:ea typeface="+mn-ea"/>
                <a:cs typeface="Arial"/>
              </a:rPr>
              <a:t>: Must receive training on any technology to be used at a live hearing.</a:t>
            </a:r>
          </a:p>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7F7F7F"/>
                </a:solidFill>
                <a:effectLst/>
                <a:uLnTx/>
                <a:uFillTx/>
                <a:latin typeface="Georgia" panose="02040502050405020303" pitchFamily="18" charset="0"/>
                <a:ea typeface="+mn-ea"/>
                <a:cs typeface="Arial"/>
              </a:rPr>
              <a:t>Information resolution facilitators</a:t>
            </a:r>
            <a:r>
              <a:rPr kumimoji="0" lang="en-US" sz="1600" b="0" i="0" u="none" strike="noStrike" kern="1200" cap="none" spc="0" normalizeH="0" baseline="0" noProof="0" dirty="0">
                <a:ln>
                  <a:noFill/>
                </a:ln>
                <a:solidFill>
                  <a:srgbClr val="7F7F7F"/>
                </a:solidFill>
                <a:effectLst/>
                <a:uLnTx/>
                <a:uFillTx/>
                <a:latin typeface="Georgia" panose="02040502050405020303" pitchFamily="18" charset="0"/>
                <a:ea typeface="+mn-ea"/>
                <a:cs typeface="Arial"/>
              </a:rPr>
              <a:t>: Training on process, impartiality, and bias. </a:t>
            </a:r>
          </a:p>
          <a:p>
            <a:pPr marL="342900" indent="-342900" algn="l">
              <a:buFont typeface="Arial" panose="020B0604020202020204" pitchFamily="34" charset="0"/>
              <a:buChar char="•"/>
            </a:pPr>
            <a:endParaRPr lang="en-US" dirty="0"/>
          </a:p>
        </p:txBody>
      </p:sp>
      <p:sp>
        <p:nvSpPr>
          <p:cNvPr id="4" name="Title 3"/>
          <p:cNvSpPr>
            <a:spLocks noGrp="1"/>
          </p:cNvSpPr>
          <p:nvPr>
            <p:ph type="title"/>
          </p:nvPr>
        </p:nvSpPr>
        <p:spPr>
          <a:xfrm>
            <a:off x="1386764" y="1163234"/>
            <a:ext cx="9412287" cy="955379"/>
          </a:xfrm>
        </p:spPr>
        <p:txBody>
          <a:bodyPr/>
          <a:lstStyle/>
          <a:p>
            <a:r>
              <a:rPr lang="en-US" dirty="0"/>
              <a:t>Proposed Requirements: Training </a:t>
            </a:r>
            <a:br>
              <a:rPr lang="en-US" dirty="0"/>
            </a:br>
            <a:endParaRPr lang="en-US" dirty="0"/>
          </a:p>
        </p:txBody>
      </p:sp>
      <p:pic>
        <p:nvPicPr>
          <p:cNvPr id="5" name="Picture 4">
            <a:extLst>
              <a:ext uri="{FF2B5EF4-FFF2-40B4-BE49-F238E27FC236}">
                <a16:creationId xmlns:a16="http://schemas.microsoft.com/office/drawing/2014/main" id="{44938F84-5E0E-82A7-E939-89C7C1D83F83}"/>
              </a:ext>
            </a:extLst>
          </p:cNvPr>
          <p:cNvPicPr>
            <a:picLocks noChangeAspect="1"/>
          </p:cNvPicPr>
          <p:nvPr>
            <p:custDataLst>
              <p:tags r:id="rId1"/>
            </p:custDataLst>
          </p:nvPr>
        </p:nvPicPr>
        <p:blipFill>
          <a:blip r:embed="rId3"/>
          <a:stretch>
            <a:fillRect/>
          </a:stretch>
        </p:blipFill>
        <p:spPr>
          <a:xfrm>
            <a:off x="9350103" y="4614180"/>
            <a:ext cx="1980027" cy="1738351"/>
          </a:xfrm>
          <a:prstGeom prst="rect">
            <a:avLst/>
          </a:prstGeom>
        </p:spPr>
      </p:pic>
    </p:spTree>
    <p:extLst>
      <p:ext uri="{BB962C8B-B14F-4D97-AF65-F5344CB8AC3E}">
        <p14:creationId xmlns:p14="http://schemas.microsoft.com/office/powerpoint/2010/main" val="582943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42</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749808" marR="0" lvl="0" indent="-22860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7F7F7F"/>
                </a:solidFill>
                <a:effectLst/>
                <a:uLnTx/>
                <a:uFillTx/>
                <a:cs typeface="Arial"/>
              </a:rPr>
              <a:t>Comments must be received on or before September 12, 2022.</a:t>
            </a:r>
          </a:p>
          <a:p>
            <a:pPr marL="749808" marR="0" lvl="0" indent="-228600" algn="just" defTabSz="914400" rtl="0" eaLnBrk="1" fontAlgn="auto" latinLnBrk="0" hangingPunct="1">
              <a:lnSpc>
                <a:spcPct val="100000"/>
              </a:lnSpc>
              <a:spcBef>
                <a:spcPts val="50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7F7F7F"/>
                </a:solidFill>
                <a:effectLst/>
                <a:uLnTx/>
                <a:uFillTx/>
                <a:cs typeface="Arial"/>
              </a:rPr>
              <a:t>ED encourages comments to be submitted through the Federal e-Rulemaking Portal at </a:t>
            </a:r>
            <a:r>
              <a:rPr kumimoji="0" lang="en-US" b="0" i="0" u="none" strike="noStrike" kern="1200" cap="none" spc="0" normalizeH="0" baseline="0" noProof="0" dirty="0">
                <a:ln>
                  <a:noFill/>
                </a:ln>
                <a:solidFill>
                  <a:srgbClr val="7F7F7F"/>
                </a:solidFill>
                <a:effectLst/>
                <a:uLnTx/>
                <a:uFillTx/>
                <a:cs typeface="Arial"/>
                <a:hlinkClick r:id="rId2">
                  <a:extLst>
                    <a:ext uri="{A12FA001-AC4F-418D-AE19-62706E023703}">
                      <ahyp:hlinkClr xmlns:ahyp="http://schemas.microsoft.com/office/drawing/2018/hyperlinkcolor" val="tx"/>
                    </a:ext>
                  </a:extLst>
                </a:hlinkClick>
              </a:rPr>
              <a:t>http://www.regulations.gov</a:t>
            </a:r>
            <a:r>
              <a:rPr kumimoji="0" lang="en-US" b="0" i="0" u="none" strike="noStrike" kern="1200" cap="none" spc="0" normalizeH="0" baseline="0" noProof="0" dirty="0">
                <a:ln>
                  <a:noFill/>
                </a:ln>
                <a:solidFill>
                  <a:srgbClr val="7F7F7F"/>
                </a:solidFill>
                <a:effectLst/>
                <a:uLnTx/>
                <a:uFillTx/>
                <a:cs typeface="Arial"/>
              </a:rPr>
              <a:t> </a:t>
            </a:r>
          </a:p>
          <a:p>
            <a:pPr marL="74612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lumMod val="50000"/>
                </a:prstClr>
              </a:solidFill>
              <a:effectLst/>
              <a:uLnTx/>
              <a:uFillTx/>
              <a:latin typeface="Lato Medium" panose="020F0502020204030203"/>
              <a:cs typeface="Arial"/>
            </a:endParaRP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Public Comments </a:t>
            </a:r>
            <a:br>
              <a:rPr lang="en-US" dirty="0"/>
            </a:br>
            <a:endParaRPr lang="en-US" dirty="0"/>
          </a:p>
        </p:txBody>
      </p:sp>
      <p:pic>
        <p:nvPicPr>
          <p:cNvPr id="1026" name="Picture 2" descr="There's a Dragon in my Art Room: The comment surprise!">
            <a:extLst>
              <a:ext uri="{FF2B5EF4-FFF2-40B4-BE49-F238E27FC236}">
                <a16:creationId xmlns:a16="http://schemas.microsoft.com/office/drawing/2014/main" id="{200AE3CC-AB23-5A44-4696-1BD90008C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3429000"/>
            <a:ext cx="2447925" cy="18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97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43</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F7F7F"/>
                </a:solidFill>
                <a:effectLst/>
                <a:uLnTx/>
                <a:uFillTx/>
                <a:cs typeface="Arial"/>
              </a:rPr>
              <a:t>ED is interested in comments regarding: </a:t>
            </a:r>
          </a:p>
          <a:p>
            <a:pPr marL="1207008" lvl="3" algn="just">
              <a:lnSpc>
                <a:spcPct val="100000"/>
              </a:lnSpc>
              <a:defRPr/>
            </a:pPr>
            <a:r>
              <a:rPr kumimoji="0" lang="en-US" sz="1800" b="0" i="0" u="none" strike="noStrike" kern="1200" cap="none" spc="0" normalizeH="0" baseline="0" noProof="0" dirty="0">
                <a:ln>
                  <a:noFill/>
                </a:ln>
                <a:effectLst/>
                <a:uLnTx/>
                <a:uFillTx/>
                <a:cs typeface="Arial"/>
              </a:rPr>
              <a:t>Interaction with Family Educational Rights and Privacy Act (FERPA)</a:t>
            </a:r>
          </a:p>
          <a:p>
            <a:pPr marL="1207008" lvl="3" algn="just">
              <a:lnSpc>
                <a:spcPct val="100000"/>
              </a:lnSpc>
              <a:defRPr/>
            </a:pPr>
            <a:r>
              <a:rPr kumimoji="0" lang="en-US" sz="1800" b="0" i="0" u="none" strike="noStrike" kern="1200" cap="none" spc="0" normalizeH="0" baseline="0" noProof="0" dirty="0">
                <a:ln>
                  <a:noFill/>
                </a:ln>
                <a:effectLst/>
                <a:uLnTx/>
                <a:uFillTx/>
                <a:cs typeface="Arial"/>
              </a:rPr>
              <a:t>Recipient’s obligation to provide an educational environment free from sex discrimination</a:t>
            </a:r>
          </a:p>
          <a:p>
            <a:pPr marL="1207008" lvl="3" algn="just">
              <a:lnSpc>
                <a:spcPct val="100000"/>
              </a:lnSpc>
              <a:defRPr/>
            </a:pPr>
            <a:r>
              <a:rPr kumimoji="0" lang="en-US" sz="1800" b="0" i="0" u="none" strike="noStrike" kern="1200" cap="none" spc="0" normalizeH="0" baseline="0" noProof="0" dirty="0">
                <a:ln>
                  <a:noFill/>
                </a:ln>
                <a:effectLst/>
                <a:uLnTx/>
                <a:uFillTx/>
                <a:cs typeface="Arial"/>
              </a:rPr>
              <a:t>Single investigator</a:t>
            </a:r>
          </a:p>
          <a:p>
            <a:pPr marL="1207008" lvl="3" algn="just">
              <a:lnSpc>
                <a:spcPct val="100000"/>
              </a:lnSpc>
              <a:defRPr/>
            </a:pPr>
            <a:r>
              <a:rPr kumimoji="0" lang="en-US" sz="1800" b="0" i="0" u="none" strike="noStrike" kern="1200" cap="none" spc="0" normalizeH="0" baseline="0" noProof="0" dirty="0">
                <a:ln>
                  <a:noFill/>
                </a:ln>
                <a:effectLst/>
                <a:uLnTx/>
                <a:uFillTx/>
                <a:cs typeface="Arial"/>
              </a:rPr>
              <a:t>Standard of proof</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Public Comments </a:t>
            </a:r>
            <a:br>
              <a:rPr lang="en-US" dirty="0"/>
            </a:br>
            <a:endParaRPr lang="en-US" dirty="0"/>
          </a:p>
        </p:txBody>
      </p:sp>
    </p:spTree>
    <p:extLst>
      <p:ext uri="{BB962C8B-B14F-4D97-AF65-F5344CB8AC3E}">
        <p14:creationId xmlns:p14="http://schemas.microsoft.com/office/powerpoint/2010/main" val="1600699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44</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lang="en-US" sz="2000" dirty="0">
                <a:solidFill>
                  <a:srgbClr val="7F7F7F"/>
                </a:solidFill>
                <a:cs typeface="Arial"/>
              </a:rPr>
              <a:t>Public comments </a:t>
            </a:r>
          </a:p>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lang="en-US" sz="2000" dirty="0">
                <a:solidFill>
                  <a:srgbClr val="7F7F7F"/>
                </a:solidFill>
                <a:cs typeface="Arial"/>
              </a:rPr>
              <a:t>OMB-OIRA review </a:t>
            </a:r>
          </a:p>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F7F7F"/>
                </a:solidFill>
                <a:effectLst/>
                <a:uLnTx/>
                <a:uFillTx/>
                <a:cs typeface="Arial"/>
              </a:rPr>
              <a:t>Publish the final rule in the </a:t>
            </a:r>
            <a:r>
              <a:rPr kumimoji="0" lang="en-US" sz="2000" b="0" i="1" u="none" strike="noStrike" kern="1200" cap="none" spc="0" normalizeH="0" baseline="0" noProof="0" dirty="0">
                <a:ln>
                  <a:noFill/>
                </a:ln>
                <a:solidFill>
                  <a:srgbClr val="7F7F7F"/>
                </a:solidFill>
                <a:effectLst/>
                <a:uLnTx/>
                <a:uFillTx/>
                <a:cs typeface="Arial"/>
              </a:rPr>
              <a:t>Federal Register</a:t>
            </a:r>
          </a:p>
          <a:p>
            <a:pPr marL="749808"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lang="en-US" sz="2000" dirty="0">
                <a:solidFill>
                  <a:srgbClr val="7F7F7F"/>
                </a:solidFill>
                <a:cs typeface="Arial"/>
              </a:rPr>
              <a:t>Effective date </a:t>
            </a:r>
            <a:endParaRPr kumimoji="0" lang="en-US" sz="2000" b="0" u="none" strike="noStrike" kern="1200" cap="none" spc="0" normalizeH="0" baseline="0" noProof="0" dirty="0">
              <a:ln>
                <a:noFill/>
              </a:ln>
              <a:solidFill>
                <a:srgbClr val="7F7F7F"/>
              </a:solidFill>
              <a:effectLst/>
              <a:uLnTx/>
              <a:uFillTx/>
              <a:cs typeface="Arial"/>
            </a:endParaRPr>
          </a:p>
          <a:p>
            <a:pPr marL="288925"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cs typeface="Arial"/>
            </a:endParaRP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785004"/>
            <a:ext cx="9412287" cy="955379"/>
          </a:xfrm>
        </p:spPr>
        <p:txBody>
          <a:bodyPr/>
          <a:lstStyle/>
          <a:p>
            <a:r>
              <a:rPr lang="en-US" dirty="0"/>
              <a:t>Timeline </a:t>
            </a:r>
            <a:br>
              <a:rPr lang="en-US" dirty="0"/>
            </a:br>
            <a:endParaRPr lang="en-US" dirty="0"/>
          </a:p>
        </p:txBody>
      </p:sp>
    </p:spTree>
    <p:extLst>
      <p:ext uri="{BB962C8B-B14F-4D97-AF65-F5344CB8AC3E}">
        <p14:creationId xmlns:p14="http://schemas.microsoft.com/office/powerpoint/2010/main" val="2961156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45</a:t>
            </a:fld>
            <a:endParaRPr lang="en-US" dirty="0"/>
          </a:p>
        </p:txBody>
      </p:sp>
      <p:sp>
        <p:nvSpPr>
          <p:cNvPr id="3" name="Content Placeholder 2"/>
          <p:cNvSpPr>
            <a:spLocks noGrp="1"/>
          </p:cNvSpPr>
          <p:nvPr>
            <p:ph sz="quarter" idx="13"/>
          </p:nvPr>
        </p:nvSpPr>
        <p:spPr>
          <a:xfrm>
            <a:off x="1386765" y="2240007"/>
            <a:ext cx="9412287" cy="4214812"/>
          </a:xfrm>
        </p:spPr>
        <p:txBody>
          <a:bodyPr/>
          <a:lstStyle/>
          <a:p>
            <a:pPr marL="749808" indent="-201168" algn="just">
              <a:spcBef>
                <a:spcPts val="500"/>
              </a:spcBef>
              <a:buFont typeface="Arial" panose="020B0604020202020204" pitchFamily="34" charset="0"/>
              <a:buChar char="•"/>
              <a:defRPr/>
            </a:pPr>
            <a:r>
              <a:rPr kumimoji="0" lang="en-US" b="0" i="0" u="none" strike="noStrike" kern="1200" cap="none" spc="0" normalizeH="0" baseline="0" noProof="0" dirty="0">
                <a:ln>
                  <a:noFill/>
                </a:ln>
                <a:effectLst/>
                <a:uLnTx/>
                <a:uFillTx/>
                <a:cs typeface="Arial"/>
              </a:rPr>
              <a:t>Congressional Review Act </a:t>
            </a:r>
          </a:p>
          <a:p>
            <a:pPr marL="749808" indent="-201168" algn="just">
              <a:spcBef>
                <a:spcPts val="500"/>
              </a:spcBef>
              <a:buFont typeface="Arial" panose="020B0604020202020204" pitchFamily="34" charset="0"/>
              <a:buChar char="•"/>
              <a:defRPr/>
            </a:pPr>
            <a:r>
              <a:rPr kumimoji="0" lang="en-US" b="0" i="0" u="none" strike="noStrike" kern="1200" cap="none" spc="0" normalizeH="0" baseline="0" noProof="0" dirty="0">
                <a:ln>
                  <a:noFill/>
                </a:ln>
                <a:effectLst/>
                <a:uLnTx/>
                <a:uFillTx/>
                <a:cs typeface="Arial"/>
              </a:rPr>
              <a:t>Administrative Procedure Act </a:t>
            </a:r>
          </a:p>
          <a:p>
            <a:pPr marL="749808" indent="-201168" algn="just">
              <a:spcBef>
                <a:spcPts val="500"/>
              </a:spcBef>
              <a:buFont typeface="Arial" panose="020B0604020202020204" pitchFamily="34" charset="0"/>
              <a:buChar char="•"/>
              <a:defRPr/>
            </a:pPr>
            <a:r>
              <a:rPr kumimoji="0" lang="en-US" b="0" i="0" u="none" strike="noStrike" kern="1200" cap="none" spc="0" normalizeH="0" baseline="0" noProof="0" dirty="0">
                <a:ln>
                  <a:noFill/>
                </a:ln>
                <a:effectLst/>
                <a:uLnTx/>
                <a:uFillTx/>
                <a:cs typeface="Arial"/>
              </a:rPr>
              <a:t>Constitutional due process requirements </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4" y="1091539"/>
            <a:ext cx="9412287" cy="955379"/>
          </a:xfrm>
        </p:spPr>
        <p:txBody>
          <a:bodyPr/>
          <a:lstStyle/>
          <a:p>
            <a:r>
              <a:rPr lang="en-US" dirty="0"/>
              <a:t>Potential Legal Challenges</a:t>
            </a:r>
            <a:br>
              <a:rPr lang="en-US" dirty="0"/>
            </a:br>
            <a:endParaRPr lang="en-US" dirty="0"/>
          </a:p>
        </p:txBody>
      </p:sp>
    </p:spTree>
    <p:extLst>
      <p:ext uri="{BB962C8B-B14F-4D97-AF65-F5344CB8AC3E}">
        <p14:creationId xmlns:p14="http://schemas.microsoft.com/office/powerpoint/2010/main" val="3328601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46</a:t>
            </a:fld>
            <a:endParaRPr lang="en-US" dirty="0"/>
          </a:p>
        </p:txBody>
      </p:sp>
      <p:sp>
        <p:nvSpPr>
          <p:cNvPr id="3" name="Content Placeholder 2"/>
          <p:cNvSpPr>
            <a:spLocks noGrp="1"/>
          </p:cNvSpPr>
          <p:nvPr>
            <p:ph sz="quarter" idx="13"/>
          </p:nvPr>
        </p:nvSpPr>
        <p:spPr>
          <a:xfrm>
            <a:off x="1386766" y="2432042"/>
            <a:ext cx="9412287" cy="4214812"/>
          </a:xfrm>
        </p:spPr>
        <p:txBody>
          <a:bodyPr/>
          <a:lstStyle/>
          <a:p>
            <a:pPr marL="749808" indent="-228600" algn="just">
              <a:spcBef>
                <a:spcPts val="500"/>
              </a:spcBef>
              <a:buFont typeface="Arial" panose="020B0604020202020204" pitchFamily="34" charset="0"/>
              <a:buChar char="•"/>
            </a:pPr>
            <a:r>
              <a:rPr lang="en-US" dirty="0"/>
              <a:t>Continue to operate under the current regulations </a:t>
            </a:r>
          </a:p>
          <a:p>
            <a:pPr marL="749808" indent="-228600" algn="just">
              <a:spcBef>
                <a:spcPts val="500"/>
              </a:spcBef>
              <a:buFont typeface="Arial" panose="020B0604020202020204" pitchFamily="34" charset="0"/>
              <a:buChar char="•"/>
            </a:pPr>
            <a:r>
              <a:rPr lang="en-US" dirty="0"/>
              <a:t>Review your Title IX Policy to determine any likely gaps</a:t>
            </a:r>
          </a:p>
          <a:p>
            <a:pPr marL="749808" indent="-228600" algn="just">
              <a:spcBef>
                <a:spcPts val="500"/>
              </a:spcBef>
              <a:buFont typeface="Arial" panose="020B0604020202020204" pitchFamily="34" charset="0"/>
              <a:buChar char="•"/>
            </a:pPr>
            <a:r>
              <a:rPr lang="en-US" dirty="0"/>
              <a:t>Conduct training  </a:t>
            </a:r>
          </a:p>
        </p:txBody>
      </p:sp>
      <p:sp>
        <p:nvSpPr>
          <p:cNvPr id="4" name="Title 3"/>
          <p:cNvSpPr>
            <a:spLocks noGrp="1"/>
          </p:cNvSpPr>
          <p:nvPr>
            <p:ph type="title"/>
          </p:nvPr>
        </p:nvSpPr>
        <p:spPr>
          <a:xfrm>
            <a:off x="1386765" y="1262693"/>
            <a:ext cx="9412287" cy="955379"/>
          </a:xfrm>
        </p:spPr>
        <p:txBody>
          <a:bodyPr/>
          <a:lstStyle/>
          <a:p>
            <a:r>
              <a:rPr lang="en-US" dirty="0"/>
              <a:t>What Should I Be Doing Now? </a:t>
            </a:r>
            <a:br>
              <a:rPr lang="en-US" dirty="0"/>
            </a:br>
            <a:endParaRPr lang="en-US" dirty="0"/>
          </a:p>
        </p:txBody>
      </p:sp>
    </p:spTree>
    <p:extLst>
      <p:ext uri="{BB962C8B-B14F-4D97-AF65-F5344CB8AC3E}">
        <p14:creationId xmlns:p14="http://schemas.microsoft.com/office/powerpoint/2010/main" val="981352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47</a:t>
            </a:fld>
            <a:endParaRPr lang="en-US" dirty="0"/>
          </a:p>
        </p:txBody>
      </p:sp>
      <p:sp>
        <p:nvSpPr>
          <p:cNvPr id="3" name="Content Placeholder 2"/>
          <p:cNvSpPr>
            <a:spLocks noGrp="1"/>
          </p:cNvSpPr>
          <p:nvPr>
            <p:ph sz="quarter" idx="13"/>
          </p:nvPr>
        </p:nvSpPr>
        <p:spPr>
          <a:xfrm>
            <a:off x="1386766" y="1885803"/>
            <a:ext cx="9412287" cy="4214812"/>
          </a:xfrm>
        </p:spPr>
        <p:txBody>
          <a:bodyPr/>
          <a:lstStyle/>
          <a:p>
            <a:pPr marL="777240" indent="-228600">
              <a:spcBef>
                <a:spcPts val="500"/>
              </a:spcBef>
              <a:buFont typeface="Arial" panose="020B0604020202020204" pitchFamily="34" charset="0"/>
              <a:buChar char="•"/>
            </a:pPr>
            <a:r>
              <a:rPr lang="en-US" dirty="0"/>
              <a:t>OCR Case Processing Manual </a:t>
            </a:r>
            <a:r>
              <a:rPr lang="en-US" dirty="0">
                <a:hlinkClick r:id="rId2"/>
              </a:rPr>
              <a:t>https://www2.ed.gov/about/offices/list/ocr/docs/ocrcpm.pdf</a:t>
            </a:r>
            <a:r>
              <a:rPr lang="en-US" dirty="0"/>
              <a:t> (effective July 18. 2022)</a:t>
            </a:r>
          </a:p>
          <a:p>
            <a:pPr marL="777240" indent="-228600">
              <a:spcBef>
                <a:spcPts val="500"/>
              </a:spcBef>
              <a:buFont typeface="Arial" panose="020B0604020202020204" pitchFamily="34" charset="0"/>
              <a:buChar char="•"/>
            </a:pPr>
            <a:r>
              <a:rPr lang="en-US" dirty="0"/>
              <a:t>Title IX NPRM </a:t>
            </a:r>
            <a:r>
              <a:rPr lang="en-US" dirty="0">
                <a:hlinkClick r:id="rId3"/>
              </a:rPr>
              <a:t>https://www.govinfo.gov/content/pkg/FR-2022-07-12/pdf/2022-13734.pdf</a:t>
            </a:r>
            <a:r>
              <a:rPr lang="en-US" dirty="0"/>
              <a:t> </a:t>
            </a:r>
          </a:p>
        </p:txBody>
      </p:sp>
      <p:sp>
        <p:nvSpPr>
          <p:cNvPr id="4" name="Title 3"/>
          <p:cNvSpPr>
            <a:spLocks noGrp="1"/>
          </p:cNvSpPr>
          <p:nvPr>
            <p:ph type="title"/>
          </p:nvPr>
        </p:nvSpPr>
        <p:spPr>
          <a:xfrm>
            <a:off x="1386766" y="785004"/>
            <a:ext cx="9412287" cy="955379"/>
          </a:xfrm>
        </p:spPr>
        <p:txBody>
          <a:bodyPr/>
          <a:lstStyle/>
          <a:p>
            <a:r>
              <a:rPr lang="en-US" dirty="0"/>
              <a:t>Resources </a:t>
            </a:r>
            <a:br>
              <a:rPr lang="en-US" dirty="0"/>
            </a:br>
            <a:endParaRPr lang="en-US" dirty="0"/>
          </a:p>
        </p:txBody>
      </p:sp>
    </p:spTree>
    <p:extLst>
      <p:ext uri="{BB962C8B-B14F-4D97-AF65-F5344CB8AC3E}">
        <p14:creationId xmlns:p14="http://schemas.microsoft.com/office/powerpoint/2010/main" val="560015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48</a:t>
            </a:fld>
            <a:endParaRPr lang="en-US" dirty="0"/>
          </a:p>
        </p:txBody>
      </p:sp>
      <p:pic>
        <p:nvPicPr>
          <p:cNvPr id="5" name="Content Placeholder 4">
            <a:extLst>
              <a:ext uri="{FF2B5EF4-FFF2-40B4-BE49-F238E27FC236}">
                <a16:creationId xmlns:a16="http://schemas.microsoft.com/office/drawing/2014/main" id="{D23859DC-6F13-F682-068F-5AD40C4BEE10}"/>
              </a:ext>
            </a:extLst>
          </p:cNvPr>
          <p:cNvPicPr>
            <a:picLocks noGrp="1" noChangeAspect="1"/>
          </p:cNvPicPr>
          <p:nvPr>
            <p:ph sz="quarter" idx="13"/>
          </p:nvPr>
        </p:nvPicPr>
        <p:blipFill>
          <a:blip r:embed="rId2"/>
          <a:stretch>
            <a:fillRect/>
          </a:stretch>
        </p:blipFill>
        <p:spPr>
          <a:xfrm>
            <a:off x="4450604" y="2999622"/>
            <a:ext cx="3286029" cy="1987468"/>
          </a:xfrm>
          <a:prstGeom prst="rect">
            <a:avLst/>
          </a:prstGeom>
        </p:spPr>
      </p:pic>
      <p:sp>
        <p:nvSpPr>
          <p:cNvPr id="4" name="Title 3"/>
          <p:cNvSpPr>
            <a:spLocks noGrp="1"/>
          </p:cNvSpPr>
          <p:nvPr>
            <p:ph type="title"/>
          </p:nvPr>
        </p:nvSpPr>
        <p:spPr>
          <a:xfrm>
            <a:off x="1386766" y="1247291"/>
            <a:ext cx="9412287" cy="955379"/>
          </a:xfrm>
        </p:spPr>
        <p:txBody>
          <a:bodyPr/>
          <a:lstStyle/>
          <a:p>
            <a:r>
              <a:rPr lang="en-US" dirty="0"/>
              <a:t>Questions  </a:t>
            </a:r>
            <a:br>
              <a:rPr lang="en-US" dirty="0"/>
            </a:br>
            <a:endParaRPr lang="en-US" dirty="0"/>
          </a:p>
        </p:txBody>
      </p:sp>
    </p:spTree>
    <p:extLst>
      <p:ext uri="{BB962C8B-B14F-4D97-AF65-F5344CB8AC3E}">
        <p14:creationId xmlns:p14="http://schemas.microsoft.com/office/powerpoint/2010/main" val="2095919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49</a:t>
            </a:fld>
            <a:endParaRPr lang="en-US" dirty="0"/>
          </a:p>
        </p:txBody>
      </p:sp>
      <p:pic>
        <p:nvPicPr>
          <p:cNvPr id="6" name="Content Placeholder 5">
            <a:extLst>
              <a:ext uri="{FF2B5EF4-FFF2-40B4-BE49-F238E27FC236}">
                <a16:creationId xmlns:a16="http://schemas.microsoft.com/office/drawing/2014/main" id="{680C04E0-DF68-EC60-00B1-B455D6AACCDE}"/>
              </a:ext>
            </a:extLst>
          </p:cNvPr>
          <p:cNvPicPr>
            <a:picLocks noGrp="1" noChangeAspect="1"/>
          </p:cNvPicPr>
          <p:nvPr>
            <p:ph sz="quarter" idx="13"/>
          </p:nvPr>
        </p:nvPicPr>
        <p:blipFill>
          <a:blip r:embed="rId2"/>
          <a:stretch>
            <a:fillRect/>
          </a:stretch>
        </p:blipFill>
        <p:spPr>
          <a:xfrm>
            <a:off x="1315559" y="1393009"/>
            <a:ext cx="2371550" cy="2121592"/>
          </a:xfrm>
          <a:prstGeom prst="rect">
            <a:avLst/>
          </a:prstGeom>
        </p:spPr>
      </p:pic>
      <p:sp>
        <p:nvSpPr>
          <p:cNvPr id="4" name="Title 3"/>
          <p:cNvSpPr>
            <a:spLocks noGrp="1"/>
          </p:cNvSpPr>
          <p:nvPr>
            <p:ph type="title"/>
          </p:nvPr>
        </p:nvSpPr>
        <p:spPr>
          <a:xfrm>
            <a:off x="1386766" y="785004"/>
            <a:ext cx="9412287" cy="955379"/>
          </a:xfrm>
        </p:spPr>
        <p:txBody>
          <a:bodyPr/>
          <a:lstStyle/>
          <a:p>
            <a:r>
              <a:rPr lang="en-US" dirty="0"/>
              <a:t>Contact Information </a:t>
            </a:r>
            <a:br>
              <a:rPr lang="en-US" dirty="0"/>
            </a:br>
            <a:endParaRPr lang="en-US" dirty="0"/>
          </a:p>
        </p:txBody>
      </p:sp>
      <p:graphicFrame>
        <p:nvGraphicFramePr>
          <p:cNvPr id="8" name="Table 7">
            <a:extLst>
              <a:ext uri="{FF2B5EF4-FFF2-40B4-BE49-F238E27FC236}">
                <a16:creationId xmlns:a16="http://schemas.microsoft.com/office/drawing/2014/main" id="{0CF7FA3D-F384-9B72-4C55-E25EE4C241E2}"/>
              </a:ext>
            </a:extLst>
          </p:cNvPr>
          <p:cNvGraphicFramePr>
            <a:graphicFrameLocks noGrp="1"/>
          </p:cNvGraphicFramePr>
          <p:nvPr>
            <p:extLst>
              <p:ext uri="{D42A27DB-BD31-4B8C-83A1-F6EECF244321}">
                <p14:modId xmlns:p14="http://schemas.microsoft.com/office/powerpoint/2010/main" val="4185195685"/>
              </p:ext>
            </p:extLst>
          </p:nvPr>
        </p:nvGraphicFramePr>
        <p:xfrm>
          <a:off x="1386767" y="3755254"/>
          <a:ext cx="3149722" cy="822960"/>
        </p:xfrm>
        <a:graphic>
          <a:graphicData uri="http://schemas.openxmlformats.org/drawingml/2006/table">
            <a:tbl>
              <a:tblPr firstRow="1" bandRow="1"/>
              <a:tblGrid>
                <a:gridCol w="3149722">
                  <a:extLst>
                    <a:ext uri="{9D8B030D-6E8A-4147-A177-3AD203B41FA5}">
                      <a16:colId xmlns:a16="http://schemas.microsoft.com/office/drawing/2014/main" val="2497496334"/>
                    </a:ext>
                  </a:extLst>
                </a:gridCol>
              </a:tblGrid>
              <a:tr h="8057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r>
                        <a:rPr lang="en-US" sz="1600" dirty="0">
                          <a:solidFill>
                            <a:srgbClr val="7F7F7F"/>
                          </a:solidFill>
                        </a:rPr>
                        <a:t>Brandon S. Sherman</a:t>
                      </a:r>
                    </a:p>
                    <a:p>
                      <a:pPr algn="just"/>
                      <a:r>
                        <a:rPr lang="en-US" sz="1600" dirty="0">
                          <a:solidFill>
                            <a:srgbClr val="7F7F7F"/>
                          </a:solidFill>
                          <a:hlinkClick r:id="rId3"/>
                        </a:rPr>
                        <a:t>bsherman@maynardcooper.com</a:t>
                      </a:r>
                      <a:r>
                        <a:rPr lang="en-US" sz="1600" dirty="0">
                          <a:solidFill>
                            <a:srgbClr val="7F7F7F"/>
                          </a:solidFill>
                        </a:rPr>
                        <a:t> </a:t>
                      </a:r>
                    </a:p>
                    <a:p>
                      <a:pPr algn="just"/>
                      <a:r>
                        <a:rPr lang="en-US" sz="1600" dirty="0">
                          <a:solidFill>
                            <a:srgbClr val="7F7F7F"/>
                          </a:solidFill>
                        </a:rPr>
                        <a:t>202-868-5925</a:t>
                      </a:r>
                    </a:p>
                  </a:txBody>
                  <a:tcPr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2107206"/>
                  </a:ext>
                </a:extLst>
              </a:tr>
            </a:tbl>
          </a:graphicData>
        </a:graphic>
      </p:graphicFrame>
      <p:pic>
        <p:nvPicPr>
          <p:cNvPr id="9" name="Picture 8">
            <a:extLst>
              <a:ext uri="{FF2B5EF4-FFF2-40B4-BE49-F238E27FC236}">
                <a16:creationId xmlns:a16="http://schemas.microsoft.com/office/drawing/2014/main" id="{B269990E-FCB7-49AB-332D-6D30F8ACFF88}"/>
              </a:ext>
            </a:extLst>
          </p:cNvPr>
          <p:cNvPicPr>
            <a:picLocks noChangeAspect="1"/>
          </p:cNvPicPr>
          <p:nvPr/>
        </p:nvPicPr>
        <p:blipFill>
          <a:blip r:embed="rId4"/>
          <a:stretch>
            <a:fillRect/>
          </a:stretch>
        </p:blipFill>
        <p:spPr>
          <a:xfrm flipH="1">
            <a:off x="7010720" y="1712279"/>
            <a:ext cx="2160174" cy="1854550"/>
          </a:xfrm>
          <a:prstGeom prst="rect">
            <a:avLst/>
          </a:prstGeom>
        </p:spPr>
      </p:pic>
      <p:graphicFrame>
        <p:nvGraphicFramePr>
          <p:cNvPr id="14" name="Table 13">
            <a:extLst>
              <a:ext uri="{FF2B5EF4-FFF2-40B4-BE49-F238E27FC236}">
                <a16:creationId xmlns:a16="http://schemas.microsoft.com/office/drawing/2014/main" id="{321E42E5-8C13-0E13-C011-3612B9C3FDD6}"/>
              </a:ext>
            </a:extLst>
          </p:cNvPr>
          <p:cNvGraphicFramePr>
            <a:graphicFrameLocks noGrp="1"/>
          </p:cNvGraphicFramePr>
          <p:nvPr>
            <p:extLst>
              <p:ext uri="{D42A27DB-BD31-4B8C-83A1-F6EECF244321}">
                <p14:modId xmlns:p14="http://schemas.microsoft.com/office/powerpoint/2010/main" val="2011630217"/>
              </p:ext>
            </p:extLst>
          </p:nvPr>
        </p:nvGraphicFramePr>
        <p:xfrm>
          <a:off x="3222649" y="7299325"/>
          <a:ext cx="208280" cy="11788140"/>
        </p:xfrm>
        <a:graphic>
          <a:graphicData uri="http://schemas.openxmlformats.org/drawingml/2006/table">
            <a:tbl>
              <a:tblPr firstRow="1" bandRow="1"/>
              <a:tblGrid>
                <a:gridCol w="208280">
                  <a:extLst>
                    <a:ext uri="{9D8B030D-6E8A-4147-A177-3AD203B41FA5}">
                      <a16:colId xmlns:a16="http://schemas.microsoft.com/office/drawing/2014/main" val="2807990911"/>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dirty="0">
                          <a:solidFill>
                            <a:srgbClr val="7F7F7F"/>
                          </a:solidFill>
                        </a:rPr>
                        <a:t>Shareholder</a:t>
                      </a:r>
                    </a:p>
                  </a:txBody>
                  <a:tcPr anchor="ctr">
                    <a:lnL w="12700" cmpd="sng">
                      <a:noFill/>
                    </a:lnL>
                    <a:lnR w="5715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191118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250" dirty="0">
                          <a:solidFill>
                            <a:srgbClr val="7F7F7F"/>
                          </a:solidFill>
                        </a:rPr>
                        <a:t>rswartzwelder@maynardcooper.com</a:t>
                      </a:r>
                    </a:p>
                  </a:txBody>
                  <a:tcPr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5415048"/>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solidFill>
                            <a:srgbClr val="7F7F7F"/>
                          </a:solidFill>
                        </a:rPr>
                        <a:t>202.868.5929</a:t>
                      </a:r>
                    </a:p>
                  </a:txBody>
                  <a:tcPr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1457683"/>
                  </a:ext>
                </a:extLst>
              </a:tr>
            </a:tbl>
          </a:graphicData>
        </a:graphic>
      </p:graphicFrame>
      <p:sp>
        <p:nvSpPr>
          <p:cNvPr id="18" name="TextBox 17">
            <a:extLst>
              <a:ext uri="{FF2B5EF4-FFF2-40B4-BE49-F238E27FC236}">
                <a16:creationId xmlns:a16="http://schemas.microsoft.com/office/drawing/2014/main" id="{A81127A6-AD4E-502D-184D-ABE19825575D}"/>
              </a:ext>
            </a:extLst>
          </p:cNvPr>
          <p:cNvSpPr txBox="1"/>
          <p:nvPr/>
        </p:nvSpPr>
        <p:spPr>
          <a:xfrm>
            <a:off x="6942337" y="3755255"/>
            <a:ext cx="3660669" cy="1145220"/>
          </a:xfrm>
          <a:prstGeom prst="rect">
            <a:avLst/>
          </a:prstGeom>
          <a:noFill/>
        </p:spPr>
        <p:txBody>
          <a:bodyPr wrap="none" lIns="0" tIns="0" rIns="0" bIns="0" rtlCol="0">
            <a:noAutofit/>
          </a:bodyPr>
          <a:lstStyle/>
          <a:p>
            <a:pPr algn="just"/>
            <a:r>
              <a:rPr lang="en-US" sz="1600" dirty="0">
                <a:solidFill>
                  <a:srgbClr val="7F7F7F"/>
                </a:solidFill>
                <a:latin typeface="Calibri" panose="020F0502020204030204"/>
              </a:rPr>
              <a:t>Roger Swartzwelder </a:t>
            </a:r>
          </a:p>
          <a:p>
            <a:pPr algn="l"/>
            <a:r>
              <a:rPr lang="en-US" sz="1600" dirty="0">
                <a:hlinkClick r:id="rId5"/>
              </a:rPr>
              <a:t>rswartzwelder@maynardcooper.com</a:t>
            </a:r>
            <a:endParaRPr lang="en-US" sz="1600" dirty="0"/>
          </a:p>
          <a:p>
            <a:pPr algn="just"/>
            <a:r>
              <a:rPr lang="en-US" sz="1600" dirty="0">
                <a:solidFill>
                  <a:srgbClr val="7F7F7F"/>
                </a:solidFill>
                <a:latin typeface="Calibri" panose="020F0502020204030204"/>
              </a:rPr>
              <a:t>202-868-5925</a:t>
            </a:r>
          </a:p>
        </p:txBody>
      </p:sp>
    </p:spTree>
    <p:extLst>
      <p:ext uri="{BB962C8B-B14F-4D97-AF65-F5344CB8AC3E}">
        <p14:creationId xmlns:p14="http://schemas.microsoft.com/office/powerpoint/2010/main" val="279040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5</a:t>
            </a:fld>
            <a:endParaRPr lang="en-US" dirty="0"/>
          </a:p>
        </p:txBody>
      </p:sp>
      <p:sp>
        <p:nvSpPr>
          <p:cNvPr id="3" name="Content Placeholder 2"/>
          <p:cNvSpPr>
            <a:spLocks noGrp="1"/>
          </p:cNvSpPr>
          <p:nvPr>
            <p:ph sz="quarter" idx="13"/>
          </p:nvPr>
        </p:nvSpPr>
        <p:spPr>
          <a:xfrm>
            <a:off x="1386766" y="2433096"/>
            <a:ext cx="9412287" cy="4214812"/>
          </a:xfrm>
        </p:spPr>
        <p:txBody>
          <a:bodyPr/>
          <a:lstStyle/>
          <a:p>
            <a:pPr marL="342900" marR="0" lvl="0" indent="-22860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50000"/>
                  </a:prstClr>
                </a:solidFill>
                <a:effectLst/>
                <a:uLnTx/>
                <a:uFillTx/>
                <a:cs typeface="Arial"/>
              </a:rPr>
              <a:t>Title IX of the Education Amendments of 1972 </a:t>
            </a:r>
            <a:r>
              <a:rPr kumimoji="0" lang="en-US" sz="1800" b="0" i="0" u="none" strike="noStrike" kern="1200" cap="none" spc="0" normalizeH="0" baseline="0" noProof="0" dirty="0">
                <a:ln>
                  <a:noFill/>
                </a:ln>
                <a:solidFill>
                  <a:prstClr val="white">
                    <a:lumMod val="50000"/>
                  </a:prstClr>
                </a:solidFill>
                <a:effectLst/>
                <a:uLnTx/>
                <a:uFillTx/>
                <a:cs typeface="Arial"/>
              </a:rPr>
              <a:t>(“Title IX”) prohibits discrimination based on sex in education programs and activities that receive Federal financial assistance. </a:t>
            </a:r>
          </a:p>
          <a:p>
            <a:pPr marL="342900" marR="0" lvl="0" indent="-22860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cs typeface="Arial"/>
              </a:rPr>
              <a:t>U.S. Department of Education (“Department” or “ED”) implementation regulations are found in </a:t>
            </a:r>
            <a:r>
              <a:rPr kumimoji="0" lang="en-US" sz="1800" b="1" i="0" u="none" strike="noStrike" kern="1200" cap="none" spc="0" normalizeH="0" baseline="0" noProof="0" dirty="0">
                <a:ln>
                  <a:noFill/>
                </a:ln>
                <a:solidFill>
                  <a:prstClr val="white">
                    <a:lumMod val="50000"/>
                  </a:prstClr>
                </a:solidFill>
                <a:effectLst/>
                <a:uLnTx/>
                <a:uFillTx/>
                <a:cs typeface="Arial"/>
              </a:rPr>
              <a:t>34 C.F.R. Part 106</a:t>
            </a:r>
          </a:p>
          <a:p>
            <a:pPr marL="342900" marR="0" lvl="0" indent="-22860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cs typeface="Arial"/>
              </a:rPr>
              <a:t>Title IX is enforced by the U.S. Department of Education’s, Office for Civil Rights (“OCR”). </a:t>
            </a:r>
          </a:p>
          <a:p>
            <a:pPr marL="342900" marR="0" lvl="0" indent="-228600" algn="just"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cs typeface="Arial"/>
              </a:rPr>
              <a:t>Failure to comply with Title IX </a:t>
            </a:r>
            <a:r>
              <a:rPr kumimoji="0" lang="en-US" sz="1800" b="1" i="0" u="none" strike="noStrike" kern="1200" cap="none" spc="0" normalizeH="0" baseline="0" noProof="0" dirty="0">
                <a:ln>
                  <a:noFill/>
                </a:ln>
                <a:solidFill>
                  <a:prstClr val="white">
                    <a:lumMod val="50000"/>
                  </a:prstClr>
                </a:solidFill>
                <a:effectLst/>
                <a:uLnTx/>
                <a:uFillTx/>
                <a:cs typeface="Arial"/>
              </a:rPr>
              <a:t>can result in termination </a:t>
            </a:r>
            <a:r>
              <a:rPr kumimoji="0" lang="en-US" sz="1800" b="0" i="0" u="none" strike="noStrike" kern="1200" cap="none" spc="0" normalizeH="0" baseline="0" noProof="0" dirty="0">
                <a:ln>
                  <a:noFill/>
                </a:ln>
                <a:solidFill>
                  <a:prstClr val="white">
                    <a:lumMod val="50000"/>
                  </a:prstClr>
                </a:solidFill>
                <a:effectLst/>
                <a:uLnTx/>
                <a:uFillTx/>
                <a:cs typeface="Arial"/>
              </a:rPr>
              <a:t>from participation in Title IV programs authorized under the Higher Education Act. </a:t>
            </a:r>
          </a:p>
          <a:p>
            <a:endParaRPr lang="en-US" dirty="0"/>
          </a:p>
        </p:txBody>
      </p:sp>
      <p:sp>
        <p:nvSpPr>
          <p:cNvPr id="4" name="Title 3"/>
          <p:cNvSpPr>
            <a:spLocks noGrp="1"/>
          </p:cNvSpPr>
          <p:nvPr>
            <p:ph type="title"/>
          </p:nvPr>
        </p:nvSpPr>
        <p:spPr>
          <a:xfrm>
            <a:off x="1386765" y="1060776"/>
            <a:ext cx="9412287" cy="955379"/>
          </a:xfrm>
        </p:spPr>
        <p:txBody>
          <a:bodyPr/>
          <a:lstStyle/>
          <a:p>
            <a:r>
              <a:rPr lang="en-US" dirty="0"/>
              <a:t>Title IX Background </a:t>
            </a:r>
            <a:br>
              <a:rPr lang="en-US" dirty="0"/>
            </a:br>
            <a:endParaRPr lang="en-US" dirty="0"/>
          </a:p>
        </p:txBody>
      </p:sp>
      <p:pic>
        <p:nvPicPr>
          <p:cNvPr id="5" name="Picture 2" descr="News Room">
            <a:extLst>
              <a:ext uri="{FF2B5EF4-FFF2-40B4-BE49-F238E27FC236}">
                <a16:creationId xmlns:a16="http://schemas.microsoft.com/office/drawing/2014/main" id="{BB151F80-1B2B-62FD-D5FD-DC793B396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887" y="4969387"/>
            <a:ext cx="1388139" cy="138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354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E37252-2732-BF4E-B4C6-3E65B210EC26}"/>
              </a:ext>
            </a:extLst>
          </p:cNvPr>
          <p:cNvSpPr/>
          <p:nvPr/>
        </p:nvSpPr>
        <p:spPr>
          <a:xfrm>
            <a:off x="0" y="18738"/>
            <a:ext cx="12192000" cy="6858000"/>
          </a:xfrm>
          <a:prstGeom prst="rect">
            <a:avLst/>
          </a:prstGeom>
          <a:gradFill>
            <a:gsLst>
              <a:gs pos="0">
                <a:schemeClr val="accent1">
                  <a:lumMod val="5000"/>
                  <a:lumOff val="95000"/>
                </a:schemeClr>
              </a:gs>
              <a:gs pos="0">
                <a:srgbClr val="901727"/>
              </a:gs>
              <a:gs pos="25000">
                <a:srgbClr val="A00B2A"/>
              </a:gs>
              <a:gs pos="50000">
                <a:srgbClr val="C51638"/>
              </a:gs>
              <a:gs pos="100000">
                <a:srgbClr val="901727"/>
              </a:gs>
              <a:gs pos="75000">
                <a:srgbClr val="A00B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01727"/>
              </a:solidFill>
            </a:endParaRPr>
          </a:p>
        </p:txBody>
      </p:sp>
      <p:pic>
        <p:nvPicPr>
          <p:cNvPr id="5" name="Picture 4" descr="A picture containing drawing, clock&#10;&#10;Description automatically generated">
            <a:extLst>
              <a:ext uri="{FF2B5EF4-FFF2-40B4-BE49-F238E27FC236}">
                <a16:creationId xmlns:a16="http://schemas.microsoft.com/office/drawing/2014/main" id="{1FE8E1A0-AD39-C348-9113-C005013A2FA5}"/>
              </a:ext>
            </a:extLst>
          </p:cNvPr>
          <p:cNvPicPr>
            <a:picLocks noChangeAspect="1"/>
          </p:cNvPicPr>
          <p:nvPr/>
        </p:nvPicPr>
        <p:blipFill>
          <a:blip r:embed="rId3"/>
          <a:stretch>
            <a:fillRect/>
          </a:stretch>
        </p:blipFill>
        <p:spPr>
          <a:xfrm>
            <a:off x="5656862" y="2814321"/>
            <a:ext cx="876017" cy="492760"/>
          </a:xfrm>
          <a:prstGeom prst="rect">
            <a:avLst/>
          </a:prstGeom>
        </p:spPr>
      </p:pic>
      <p:sp>
        <p:nvSpPr>
          <p:cNvPr id="6" name="TextBox 5">
            <a:extLst>
              <a:ext uri="{FF2B5EF4-FFF2-40B4-BE49-F238E27FC236}">
                <a16:creationId xmlns:a16="http://schemas.microsoft.com/office/drawing/2014/main" id="{697D2FAE-598A-B842-8822-0EB704C335AD}"/>
              </a:ext>
            </a:extLst>
          </p:cNvPr>
          <p:cNvSpPr txBox="1"/>
          <p:nvPr/>
        </p:nvSpPr>
        <p:spPr>
          <a:xfrm>
            <a:off x="5008381" y="3742456"/>
            <a:ext cx="2175237" cy="219943"/>
          </a:xfrm>
          <a:prstGeom prst="rect">
            <a:avLst/>
          </a:prstGeom>
          <a:noFill/>
        </p:spPr>
        <p:txBody>
          <a:bodyPr wrap="square" lIns="0" tIns="0" rIns="0" bIns="0" rtlCol="0">
            <a:noAutofit/>
          </a:bodyPr>
          <a:lstStyle/>
          <a:p>
            <a:pPr algn="ctr"/>
            <a:r>
              <a:rPr lang="en-US" sz="1200" spc="300" dirty="0">
                <a:solidFill>
                  <a:srgbClr val="FFFFFF"/>
                </a:solidFill>
                <a:latin typeface="Georgia" panose="02040502050405020303" pitchFamily="18" charset="0"/>
              </a:rPr>
              <a:t>maynardcooper.com</a:t>
            </a:r>
          </a:p>
        </p:txBody>
      </p:sp>
    </p:spTree>
    <p:extLst>
      <p:ext uri="{BB962C8B-B14F-4D97-AF65-F5344CB8AC3E}">
        <p14:creationId xmlns:p14="http://schemas.microsoft.com/office/powerpoint/2010/main" val="390921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6</a:t>
            </a:fld>
            <a:endParaRPr lang="en-US" dirty="0"/>
          </a:p>
        </p:txBody>
      </p:sp>
      <p:sp>
        <p:nvSpPr>
          <p:cNvPr id="3" name="Content Placeholder 2"/>
          <p:cNvSpPr>
            <a:spLocks noGrp="1"/>
          </p:cNvSpPr>
          <p:nvPr>
            <p:ph sz="quarter" idx="13"/>
          </p:nvPr>
        </p:nvSpPr>
        <p:spPr>
          <a:xfrm>
            <a:off x="1386765" y="2490099"/>
            <a:ext cx="9412287" cy="2263436"/>
          </a:xfrm>
        </p:spPr>
        <p:txBody>
          <a:bodyPr/>
          <a:lstStyle/>
          <a:p>
            <a:pPr marL="288925"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The entire Title IX statutory and regulatory regime is founded on 37 words included by Congress in the Education Amendments of 1972 (“Title IX”).</a:t>
            </a:r>
          </a:p>
          <a:p>
            <a:pPr marL="288925" marR="0" lvl="0" indent="-228600" algn="just" defTabSz="914400" rtl="0" eaLnBrk="1" fontAlgn="auto" latinLnBrk="0" hangingPunct="1">
              <a:lnSpc>
                <a:spcPct val="100000"/>
              </a:lnSpc>
              <a:spcBef>
                <a:spcPts val="500"/>
              </a:spcBef>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“No person in the United States shall, on the basis of sex, be excluded from participation in, be denied the benefits of, or be subjected to discrimination under any </a:t>
            </a:r>
            <a:r>
              <a:rPr kumimoji="0" lang="en-US" sz="1800" b="1"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education program or activity </a:t>
            </a:r>
            <a:r>
              <a:rPr kumimoji="0" lang="en-US" sz="1800" b="0" i="0" u="none" strike="noStrike" kern="1200" cap="none" spc="0" normalizeH="0" baseline="0" noProof="0" dirty="0">
                <a:ln>
                  <a:noFill/>
                </a:ln>
                <a:solidFill>
                  <a:prstClr val="white">
                    <a:lumMod val="50000"/>
                  </a:prstClr>
                </a:solidFill>
                <a:effectLst/>
                <a:uLnTx/>
                <a:uFillTx/>
                <a:ea typeface="Lato Medium" panose="020F0502020204030203" pitchFamily="34" charset="0"/>
                <a:cs typeface="Lato Medium" panose="020F0502020204030203" pitchFamily="34" charset="0"/>
              </a:rPr>
              <a:t>receiving Federal financial assistance.”  20 U.S.</a:t>
            </a:r>
            <a:r>
              <a:rPr kumimoji="0" lang="en-US" sz="1800" b="0" i="0" u="none" strike="noStrike" kern="1200" cap="none" spc="0" normalizeH="0" baseline="0" noProof="0" dirty="0">
                <a:ln>
                  <a:noFill/>
                </a:ln>
                <a:solidFill>
                  <a:prstClr val="white">
                    <a:lumMod val="50000"/>
                  </a:prstClr>
                </a:solidFill>
                <a:effectLst/>
                <a:uLnTx/>
                <a:uFillTx/>
                <a:cs typeface="Arial"/>
              </a:rPr>
              <a:t>C. § 1681(a).</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1262693"/>
            <a:ext cx="9412287" cy="955379"/>
          </a:xfrm>
        </p:spPr>
        <p:txBody>
          <a:bodyPr/>
          <a:lstStyle/>
          <a:p>
            <a:r>
              <a:rPr lang="en-US" dirty="0"/>
              <a:t>Title IX Background </a:t>
            </a:r>
            <a:br>
              <a:rPr lang="en-US" dirty="0"/>
            </a:br>
            <a:endParaRPr lang="en-US" dirty="0"/>
          </a:p>
        </p:txBody>
      </p:sp>
    </p:spTree>
    <p:extLst>
      <p:ext uri="{BB962C8B-B14F-4D97-AF65-F5344CB8AC3E}">
        <p14:creationId xmlns:p14="http://schemas.microsoft.com/office/powerpoint/2010/main" val="13536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7</a:t>
            </a:fld>
            <a:endParaRPr lang="en-US" dirty="0"/>
          </a:p>
        </p:txBody>
      </p:sp>
      <p:sp>
        <p:nvSpPr>
          <p:cNvPr id="3" name="Content Placeholder 2"/>
          <p:cNvSpPr>
            <a:spLocks noGrp="1"/>
          </p:cNvSpPr>
          <p:nvPr>
            <p:ph sz="quarter" idx="13"/>
          </p:nvPr>
        </p:nvSpPr>
        <p:spPr>
          <a:xfrm>
            <a:off x="1386765" y="2490099"/>
            <a:ext cx="9412287" cy="2223095"/>
          </a:xfrm>
        </p:spPr>
        <p:txBody>
          <a:bodyPr/>
          <a:lstStyle/>
          <a:p>
            <a:pPr marL="342900" indent="-228600" algn="just">
              <a:spcBef>
                <a:spcPts val="500"/>
              </a:spcBef>
              <a:buFont typeface="Arial" panose="020B0604020202020204" pitchFamily="34" charset="0"/>
              <a:buChar char="•"/>
            </a:pPr>
            <a:r>
              <a:rPr lang="en-US" sz="1800" dirty="0"/>
              <a:t>The U.S. Department of Health, Education and Welfare issued implementing regulations in 1975.</a:t>
            </a:r>
          </a:p>
          <a:p>
            <a:pPr marL="342900" indent="-228600" algn="just">
              <a:spcBef>
                <a:spcPts val="500"/>
              </a:spcBef>
              <a:buFont typeface="Arial" panose="020B0604020202020204" pitchFamily="34" charset="0"/>
              <a:buChar char="•"/>
            </a:pPr>
            <a:r>
              <a:rPr lang="en-US" sz="1800" dirty="0"/>
              <a:t>Prior to 2020, nothing in these or subsequent regulations addressed the issue of sexual harassment and sexual assault as a form of sex discrimination, which emerged instead as a legal concept in various court cases.  (34 C.F.R. Part 106)</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4" y="1262693"/>
            <a:ext cx="9412287" cy="955379"/>
          </a:xfrm>
        </p:spPr>
        <p:txBody>
          <a:bodyPr/>
          <a:lstStyle/>
          <a:p>
            <a:r>
              <a:rPr lang="en-US" dirty="0"/>
              <a:t>Title IX Background </a:t>
            </a:r>
            <a:br>
              <a:rPr lang="en-US" dirty="0"/>
            </a:br>
            <a:endParaRPr lang="en-US" dirty="0"/>
          </a:p>
        </p:txBody>
      </p:sp>
    </p:spTree>
    <p:extLst>
      <p:ext uri="{BB962C8B-B14F-4D97-AF65-F5344CB8AC3E}">
        <p14:creationId xmlns:p14="http://schemas.microsoft.com/office/powerpoint/2010/main" val="184259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8</a:t>
            </a:fld>
            <a:endParaRPr lang="en-US" dirty="0"/>
          </a:p>
        </p:txBody>
      </p:sp>
      <p:sp>
        <p:nvSpPr>
          <p:cNvPr id="3" name="Content Placeholder 2"/>
          <p:cNvSpPr>
            <a:spLocks noGrp="1"/>
          </p:cNvSpPr>
          <p:nvPr>
            <p:ph sz="quarter" idx="13"/>
          </p:nvPr>
        </p:nvSpPr>
        <p:spPr>
          <a:xfrm>
            <a:off x="1386766" y="2643188"/>
            <a:ext cx="9412287" cy="2708741"/>
          </a:xfrm>
        </p:spPr>
        <p:txBody>
          <a:bodyPr/>
          <a:lstStyle/>
          <a:p>
            <a:pPr marL="342900" indent="-342900">
              <a:buFont typeface="Arial" panose="020B0604020202020204" pitchFamily="34" charset="0"/>
              <a:buChar char="•"/>
            </a:pPr>
            <a:r>
              <a:rPr lang="en-US" sz="2000" dirty="0"/>
              <a:t>In lieu of formal regulations, the Department issued a series of guidance documents, including:</a:t>
            </a:r>
          </a:p>
          <a:p>
            <a:pPr marL="1028700" lvl="1" indent="-342900"/>
            <a:r>
              <a:rPr lang="en-US" dirty="0">
                <a:solidFill>
                  <a:srgbClr val="787E80"/>
                </a:solidFill>
                <a:latin typeface="Georgia" panose="02040502050405020303" pitchFamily="18" charset="0"/>
              </a:rPr>
              <a:t>Dear Colleague Letter on Sexual Violence (Apr. 4, 2011) (</a:t>
            </a:r>
            <a:r>
              <a:rPr lang="en-US" dirty="0">
                <a:solidFill>
                  <a:srgbClr val="787E80"/>
                </a:solidFill>
                <a:latin typeface="Georgia" panose="02040502050405020303" pitchFamily="18" charset="0"/>
                <a:hlinkClick r:id="rId2">
                  <a:extLst>
                    <a:ext uri="{A12FA001-AC4F-418D-AE19-62706E023703}">
                      <ahyp:hlinkClr xmlns:ahyp="http://schemas.microsoft.com/office/drawing/2018/hyperlinkcolor" val="tx"/>
                    </a:ext>
                  </a:extLst>
                </a:hlinkClick>
              </a:rPr>
              <a:t>https://www2.ed.gov/about/offices/list/ocr/letters/colleague-201104.pdf</a:t>
            </a:r>
            <a:r>
              <a:rPr lang="en-US" dirty="0">
                <a:solidFill>
                  <a:srgbClr val="787E80"/>
                </a:solidFill>
                <a:latin typeface="Georgia" panose="02040502050405020303" pitchFamily="18" charset="0"/>
              </a:rPr>
              <a:t>) (Withdrawn Sept. 2017), and</a:t>
            </a:r>
          </a:p>
          <a:p>
            <a:pPr marL="1028700" lvl="1" indent="-342900"/>
            <a:r>
              <a:rPr lang="en-US" dirty="0">
                <a:solidFill>
                  <a:srgbClr val="787E80"/>
                </a:solidFill>
                <a:latin typeface="Georgia" panose="02040502050405020303" pitchFamily="18" charset="0"/>
              </a:rPr>
              <a:t>Questions and Answers on Title IX and Sexual Violence (Apr. 29, 2014) (</a:t>
            </a:r>
            <a:r>
              <a:rPr lang="en-US" dirty="0">
                <a:solidFill>
                  <a:srgbClr val="787E80"/>
                </a:solidFill>
                <a:latin typeface="Georgia" panose="02040502050405020303" pitchFamily="18" charset="0"/>
                <a:hlinkClick r:id="rId3">
                  <a:extLst>
                    <a:ext uri="{A12FA001-AC4F-418D-AE19-62706E023703}">
                      <ahyp:hlinkClr xmlns:ahyp="http://schemas.microsoft.com/office/drawing/2018/hyperlinkcolor" val="tx"/>
                    </a:ext>
                  </a:extLst>
                </a:hlinkClick>
              </a:rPr>
              <a:t>https://www2.ed.gov/about/offices/list/ocr/docs/qa-201404-title-ix.pdf</a:t>
            </a:r>
            <a:r>
              <a:rPr lang="en-US" dirty="0">
                <a:solidFill>
                  <a:srgbClr val="787E80"/>
                </a:solidFill>
                <a:latin typeface="Georgia" panose="02040502050405020303" pitchFamily="18" charset="0"/>
              </a:rPr>
              <a:t>) – (Withdrawn Sept. 2017)</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86766" y="1262693"/>
            <a:ext cx="9412287" cy="955379"/>
          </a:xfrm>
        </p:spPr>
        <p:txBody>
          <a:bodyPr/>
          <a:lstStyle/>
          <a:p>
            <a:r>
              <a:rPr lang="en-US" dirty="0"/>
              <a:t>Title IX Background </a:t>
            </a:r>
            <a:br>
              <a:rPr lang="en-US" dirty="0"/>
            </a:br>
            <a:endParaRPr lang="en-US" dirty="0"/>
          </a:p>
        </p:txBody>
      </p:sp>
    </p:spTree>
    <p:extLst>
      <p:ext uri="{BB962C8B-B14F-4D97-AF65-F5344CB8AC3E}">
        <p14:creationId xmlns:p14="http://schemas.microsoft.com/office/powerpoint/2010/main" val="129893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21C35A-F8A6-C443-8555-167434195472}" type="slidenum">
              <a:rPr lang="en-US" smtClean="0"/>
              <a:pPr/>
              <a:t>9</a:t>
            </a:fld>
            <a:endParaRPr lang="en-US" dirty="0"/>
          </a:p>
        </p:txBody>
      </p:sp>
      <p:sp>
        <p:nvSpPr>
          <p:cNvPr id="3" name="Content Placeholder 2"/>
          <p:cNvSpPr>
            <a:spLocks noGrp="1"/>
          </p:cNvSpPr>
          <p:nvPr>
            <p:ph sz="quarter" idx="13"/>
          </p:nvPr>
        </p:nvSpPr>
        <p:spPr>
          <a:xfrm>
            <a:off x="1256137" y="2649912"/>
            <a:ext cx="9412287" cy="2789424"/>
          </a:xfrm>
        </p:spPr>
        <p:txBody>
          <a:bodyPr/>
          <a:lstStyle/>
          <a:p>
            <a:pPr marL="349758" marR="0" lvl="0" indent="-342900" fontAlgn="auto">
              <a:lnSpc>
                <a:spcPct val="100000"/>
              </a:lnSpc>
              <a:spcBef>
                <a:spcPts val="500"/>
              </a:spcBef>
              <a:spcAft>
                <a:spcPts val="0"/>
              </a:spcAft>
              <a:buClrTx/>
              <a:buSzTx/>
              <a:buFont typeface="Arial" panose="020B0604020202020204" pitchFamily="34" charset="0"/>
              <a:buChar char="•"/>
              <a:tabLst/>
              <a:defRPr/>
            </a:pPr>
            <a:r>
              <a:rPr lang="en-US" sz="2000" dirty="0"/>
              <a:t>Simultaneous with the withdrawal of the Obama Administration guidance, Secretary DeVos issued:</a:t>
            </a:r>
          </a:p>
          <a:p>
            <a:pPr marL="1035558" lvl="1" indent="-342900">
              <a:lnSpc>
                <a:spcPct val="100000"/>
              </a:lnSpc>
              <a:defRPr/>
            </a:pPr>
            <a:r>
              <a:rPr lang="en-US" sz="1600" dirty="0"/>
              <a:t>A new Dear Colleague Letter </a:t>
            </a:r>
            <a:r>
              <a:rPr lang="en-US" sz="1600" dirty="0">
                <a:hlinkClick r:id="rId2">
                  <a:extLst>
                    <a:ext uri="{A12FA001-AC4F-418D-AE19-62706E023703}">
                      <ahyp:hlinkClr xmlns:ahyp="http://schemas.microsoft.com/office/drawing/2018/hyperlinkcolor" val="tx"/>
                    </a:ext>
                  </a:extLst>
                </a:hlinkClick>
              </a:rPr>
              <a:t>https://www2.ed.gov/about/offices/list/ocr/letters/colleague-title-ix-201709.pdf</a:t>
            </a:r>
            <a:r>
              <a:rPr lang="en-US" sz="1600" dirty="0"/>
              <a:t>, and</a:t>
            </a:r>
          </a:p>
          <a:p>
            <a:pPr marL="1035558" lvl="1" indent="-342900">
              <a:lnSpc>
                <a:spcPct val="100000"/>
              </a:lnSpc>
              <a:defRPr/>
            </a:pPr>
            <a:r>
              <a:rPr lang="en-US" sz="1600" dirty="0"/>
              <a:t>New Questions &amp; Answers Guidance (</a:t>
            </a:r>
            <a:r>
              <a:rPr lang="en-US" sz="1600" dirty="0">
                <a:hlinkClick r:id="rId3">
                  <a:extLst>
                    <a:ext uri="{A12FA001-AC4F-418D-AE19-62706E023703}">
                      <ahyp:hlinkClr xmlns:ahyp="http://schemas.microsoft.com/office/drawing/2018/hyperlinkcolor" val="tx"/>
                    </a:ext>
                  </a:extLst>
                </a:hlinkClick>
              </a:rPr>
              <a:t>https://www2.ed.gov/about/offices/list/ocr/docs/qa-title-ix-201709.pdf</a:t>
            </a:r>
            <a:r>
              <a:rPr lang="en-US" sz="1600" dirty="0"/>
              <a:t>) (Sept. 22, 2017) </a:t>
            </a:r>
          </a:p>
          <a:p>
            <a:pPr marL="349758" marR="0" lvl="0" indent="-342900" fontAlgn="auto">
              <a:lnSpc>
                <a:spcPct val="100000"/>
              </a:lnSpc>
              <a:spcBef>
                <a:spcPts val="500"/>
              </a:spcBef>
              <a:spcAft>
                <a:spcPts val="0"/>
              </a:spcAft>
              <a:buClrTx/>
              <a:buSzTx/>
              <a:buFont typeface="Arial" panose="020B0604020202020204" pitchFamily="34" charset="0"/>
              <a:buChar char="•"/>
              <a:tabLst/>
              <a:defRPr/>
            </a:pPr>
            <a:r>
              <a:rPr lang="en-US" sz="2000" dirty="0"/>
              <a:t>The Department issued new proposed regulations on November 29, 2018, which eventually received more than 124,000 comments.</a:t>
            </a:r>
          </a:p>
          <a:p>
            <a:pPr marL="342900" indent="-342900">
              <a:buFont typeface="Arial" panose="020B0604020202020204" pitchFamily="34" charset="0"/>
              <a:buChar char="•"/>
            </a:pPr>
            <a:endParaRPr lang="en-US" dirty="0"/>
          </a:p>
        </p:txBody>
      </p:sp>
      <p:sp>
        <p:nvSpPr>
          <p:cNvPr id="4" name="Title 3"/>
          <p:cNvSpPr>
            <a:spLocks noGrp="1"/>
          </p:cNvSpPr>
          <p:nvPr>
            <p:ph type="title"/>
          </p:nvPr>
        </p:nvSpPr>
        <p:spPr>
          <a:xfrm>
            <a:off x="1390064" y="1262693"/>
            <a:ext cx="9412287" cy="955379"/>
          </a:xfrm>
        </p:spPr>
        <p:txBody>
          <a:bodyPr/>
          <a:lstStyle/>
          <a:p>
            <a:r>
              <a:rPr lang="en-US" dirty="0"/>
              <a:t>Title IX Background </a:t>
            </a:r>
            <a:br>
              <a:rPr lang="en-US" dirty="0"/>
            </a:br>
            <a:endParaRPr lang="en-US" dirty="0"/>
          </a:p>
        </p:txBody>
      </p:sp>
    </p:spTree>
    <p:extLst>
      <p:ext uri="{BB962C8B-B14F-4D97-AF65-F5344CB8AC3E}">
        <p14:creationId xmlns:p14="http://schemas.microsoft.com/office/powerpoint/2010/main" val="2134235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782"/>
</p:tagLst>
</file>

<file path=ppt/tags/tag2.xml><?xml version="1.0" encoding="utf-8"?>
<p:tagLst xmlns:a="http://schemas.openxmlformats.org/drawingml/2006/main" xmlns:r="http://schemas.openxmlformats.org/officeDocument/2006/relationships" xmlns:p="http://schemas.openxmlformats.org/presentationml/2006/main">
  <p:tag name="AS_UNIQUEID" val="786"/>
</p:tagLst>
</file>

<file path=ppt/tags/tag3.xml><?xml version="1.0" encoding="utf-8"?>
<p:tagLst xmlns:a="http://schemas.openxmlformats.org/drawingml/2006/main" xmlns:r="http://schemas.openxmlformats.org/officeDocument/2006/relationships" xmlns:p="http://schemas.openxmlformats.org/presentationml/2006/main">
  <p:tag name="AS_UNIQUEID" val="854"/>
</p:tagLst>
</file>

<file path=ppt/tags/tag4.xml><?xml version="1.0" encoding="utf-8"?>
<p:tagLst xmlns:a="http://schemas.openxmlformats.org/drawingml/2006/main" xmlns:r="http://schemas.openxmlformats.org/officeDocument/2006/relationships" xmlns:p="http://schemas.openxmlformats.org/presentationml/2006/main">
  <p:tag name="AS_UNIQUEID" val="9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9341</TotalTime>
  <Words>3841</Words>
  <Application>Microsoft Office PowerPoint</Application>
  <PresentationFormat>Widescreen</PresentationFormat>
  <Paragraphs>346</Paragraphs>
  <Slides>50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Georgia</vt:lpstr>
      <vt:lpstr>Georgia</vt:lpstr>
      <vt:lpstr>Lato Medium</vt:lpstr>
      <vt:lpstr>Times New Roman</vt:lpstr>
      <vt:lpstr>Office Theme</vt:lpstr>
      <vt:lpstr>Title IX–What you need to know </vt:lpstr>
      <vt:lpstr>Legal Disclaimer  </vt:lpstr>
      <vt:lpstr>Presenter Background  </vt:lpstr>
      <vt:lpstr>Presenter Background  </vt:lpstr>
      <vt:lpstr>Title IX Background  </vt:lpstr>
      <vt:lpstr>Title IX Background  </vt:lpstr>
      <vt:lpstr>Title IX Background  </vt:lpstr>
      <vt:lpstr>Title IX Background  </vt:lpstr>
      <vt:lpstr>Title IX Background  </vt:lpstr>
      <vt:lpstr>Title IX Background  </vt:lpstr>
      <vt:lpstr>Current Rule  </vt:lpstr>
      <vt:lpstr>Current Rule  </vt:lpstr>
      <vt:lpstr>Current Rule  </vt:lpstr>
      <vt:lpstr>Current Rule  </vt:lpstr>
      <vt:lpstr>Policy Change  </vt:lpstr>
      <vt:lpstr>NPRM </vt:lpstr>
      <vt:lpstr>Proposed Definition: Education Program or Activity  </vt:lpstr>
      <vt:lpstr>Proposed Definition: General </vt:lpstr>
      <vt:lpstr>Proposed Definition: General </vt:lpstr>
      <vt:lpstr>Proposed Definition: Sex-based Harassment  </vt:lpstr>
      <vt:lpstr>Proposed Definition: Hostile Environment  </vt:lpstr>
      <vt:lpstr>Proposed Definition: Sex-based Harassment  </vt:lpstr>
      <vt:lpstr>Proposed Requirements: Complaints   </vt:lpstr>
      <vt:lpstr>Proposed Procedures: Consolidation of Complaints    </vt:lpstr>
      <vt:lpstr>Proposed Requirements: Notice of Sex-Based Harassment  </vt:lpstr>
      <vt:lpstr>Proposed Requirements: Title IX Coordinator  </vt:lpstr>
      <vt:lpstr>Proposed Requirements: Response   </vt:lpstr>
      <vt:lpstr>Proposed Requirements: Sex-Based Harassment Complaints Involving a Postsecondary Student   </vt:lpstr>
      <vt:lpstr>Proposed Definition: Supportive Measures  </vt:lpstr>
      <vt:lpstr>Proposed Definition: Supportive Measures  </vt:lpstr>
      <vt:lpstr>Proposed Requirements: Informal Resolution </vt:lpstr>
      <vt:lpstr>Proposed Requirements: General Grievance Procedures </vt:lpstr>
      <vt:lpstr>Proposed Requirements: Investigation </vt:lpstr>
      <vt:lpstr>Proposed Requirements: Dismissal </vt:lpstr>
      <vt:lpstr>Proposed Requirements: Determinations </vt:lpstr>
      <vt:lpstr>Proposed Requirements: Determinations </vt:lpstr>
      <vt:lpstr>Proposed Requirements: Appeals </vt:lpstr>
      <vt:lpstr>Proposed Requirements: Retaliation </vt:lpstr>
      <vt:lpstr>Proposed Requirements: Pregnancy </vt:lpstr>
      <vt:lpstr>Proposed Requirements: Pregnancy </vt:lpstr>
      <vt:lpstr>Proposed Requirements: Training  </vt:lpstr>
      <vt:lpstr>Public Comments  </vt:lpstr>
      <vt:lpstr>Public Comments  </vt:lpstr>
      <vt:lpstr>Timeline  </vt:lpstr>
      <vt:lpstr>Potential Legal Challenges </vt:lpstr>
      <vt:lpstr>What Should I Be Doing Now?  </vt:lpstr>
      <vt:lpstr>Resources  </vt:lpstr>
      <vt:lpstr>Questions   </vt:lpstr>
      <vt:lpstr>Contact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Paul Carstensen</dc:creator>
  <cp:lastModifiedBy>Roger Swartzwelder</cp:lastModifiedBy>
  <cp:revision>188</cp:revision>
  <cp:lastPrinted>2020-07-16T17:16:23Z</cp:lastPrinted>
  <dcterms:created xsi:type="dcterms:W3CDTF">2020-07-07T21:29:48Z</dcterms:created>
  <dcterms:modified xsi:type="dcterms:W3CDTF">2022-08-10T14:22:03Z</dcterms:modified>
</cp:coreProperties>
</file>